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7"/>
  </p:notesMasterIdLst>
  <p:handoutMasterIdLst>
    <p:handoutMasterId r:id="rId38"/>
  </p:handoutMasterIdLst>
  <p:sldIdLst>
    <p:sldId id="975" r:id="rId2"/>
    <p:sldId id="1028" r:id="rId3"/>
    <p:sldId id="1030" r:id="rId4"/>
    <p:sldId id="979" r:id="rId5"/>
    <p:sldId id="1065" r:id="rId6"/>
    <p:sldId id="1066" r:id="rId7"/>
    <p:sldId id="1040" r:id="rId8"/>
    <p:sldId id="1043" r:id="rId9"/>
    <p:sldId id="1045" r:id="rId10"/>
    <p:sldId id="1067" r:id="rId11"/>
    <p:sldId id="1068" r:id="rId12"/>
    <p:sldId id="1044" r:id="rId13"/>
    <p:sldId id="1047" r:id="rId14"/>
    <p:sldId id="1046" r:id="rId15"/>
    <p:sldId id="1069" r:id="rId16"/>
    <p:sldId id="1071" r:id="rId17"/>
    <p:sldId id="1048" r:id="rId18"/>
    <p:sldId id="1049" r:id="rId19"/>
    <p:sldId id="1051" r:id="rId20"/>
    <p:sldId id="1072" r:id="rId21"/>
    <p:sldId id="1054" r:id="rId22"/>
    <p:sldId id="1050" r:id="rId23"/>
    <p:sldId id="1052" r:id="rId24"/>
    <p:sldId id="1053" r:id="rId25"/>
    <p:sldId id="1055" r:id="rId26"/>
    <p:sldId id="1041" r:id="rId27"/>
    <p:sldId id="1064" r:id="rId28"/>
    <p:sldId id="1059" r:id="rId29"/>
    <p:sldId id="1060" r:id="rId30"/>
    <p:sldId id="1058" r:id="rId31"/>
    <p:sldId id="1057" r:id="rId32"/>
    <p:sldId id="1062" r:id="rId33"/>
    <p:sldId id="1056" r:id="rId34"/>
    <p:sldId id="1038" r:id="rId35"/>
    <p:sldId id="876" r:id="rId36"/>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charset="0"/>
        <a:ea typeface="黑体" charset="0"/>
        <a:cs typeface="+mn-cs"/>
      </a:defRPr>
    </a:lvl1pPr>
    <a:lvl2pPr marL="457200" algn="l" rtl="0" eaLnBrk="0" fontAlgn="base" hangingPunct="0">
      <a:spcBef>
        <a:spcPct val="0"/>
      </a:spcBef>
      <a:spcAft>
        <a:spcPct val="0"/>
      </a:spcAft>
      <a:defRPr sz="2400" kern="1200">
        <a:solidFill>
          <a:schemeClr val="tx1"/>
        </a:solidFill>
        <a:latin typeface="Arial" charset="0"/>
        <a:ea typeface="黑体" charset="0"/>
        <a:cs typeface="+mn-cs"/>
      </a:defRPr>
    </a:lvl2pPr>
    <a:lvl3pPr marL="914400" algn="l" rtl="0" eaLnBrk="0" fontAlgn="base" hangingPunct="0">
      <a:spcBef>
        <a:spcPct val="0"/>
      </a:spcBef>
      <a:spcAft>
        <a:spcPct val="0"/>
      </a:spcAft>
      <a:defRPr sz="2400" kern="1200">
        <a:solidFill>
          <a:schemeClr val="tx1"/>
        </a:solidFill>
        <a:latin typeface="Arial" charset="0"/>
        <a:ea typeface="黑体" charset="0"/>
        <a:cs typeface="+mn-cs"/>
      </a:defRPr>
    </a:lvl3pPr>
    <a:lvl4pPr marL="1371600" algn="l" rtl="0" eaLnBrk="0" fontAlgn="base" hangingPunct="0">
      <a:spcBef>
        <a:spcPct val="0"/>
      </a:spcBef>
      <a:spcAft>
        <a:spcPct val="0"/>
      </a:spcAft>
      <a:defRPr sz="2400" kern="1200">
        <a:solidFill>
          <a:schemeClr val="tx1"/>
        </a:solidFill>
        <a:latin typeface="Arial" charset="0"/>
        <a:ea typeface="黑体" charset="0"/>
        <a:cs typeface="+mn-cs"/>
      </a:defRPr>
    </a:lvl4pPr>
    <a:lvl5pPr marL="1828800" algn="l" rtl="0" eaLnBrk="0" fontAlgn="base" hangingPunct="0">
      <a:spcBef>
        <a:spcPct val="0"/>
      </a:spcBef>
      <a:spcAft>
        <a:spcPct val="0"/>
      </a:spcAft>
      <a:defRPr sz="2400" kern="1200">
        <a:solidFill>
          <a:schemeClr val="tx1"/>
        </a:solidFill>
        <a:latin typeface="Arial" charset="0"/>
        <a:ea typeface="黑体" charset="0"/>
        <a:cs typeface="+mn-cs"/>
      </a:defRPr>
    </a:lvl5pPr>
    <a:lvl6pPr marL="2286000" algn="l" defTabSz="914400" rtl="0" eaLnBrk="1" latinLnBrk="0" hangingPunct="1">
      <a:defRPr sz="2400" kern="1200">
        <a:solidFill>
          <a:schemeClr val="tx1"/>
        </a:solidFill>
        <a:latin typeface="Arial" charset="0"/>
        <a:ea typeface="黑体" charset="0"/>
        <a:cs typeface="+mn-cs"/>
      </a:defRPr>
    </a:lvl6pPr>
    <a:lvl7pPr marL="2743200" algn="l" defTabSz="914400" rtl="0" eaLnBrk="1" latinLnBrk="0" hangingPunct="1">
      <a:defRPr sz="2400" kern="1200">
        <a:solidFill>
          <a:schemeClr val="tx1"/>
        </a:solidFill>
        <a:latin typeface="Arial" charset="0"/>
        <a:ea typeface="黑体" charset="0"/>
        <a:cs typeface="+mn-cs"/>
      </a:defRPr>
    </a:lvl7pPr>
    <a:lvl8pPr marL="3200400" algn="l" defTabSz="914400" rtl="0" eaLnBrk="1" latinLnBrk="0" hangingPunct="1">
      <a:defRPr sz="2400" kern="1200">
        <a:solidFill>
          <a:schemeClr val="tx1"/>
        </a:solidFill>
        <a:latin typeface="Arial" charset="0"/>
        <a:ea typeface="黑体" charset="0"/>
        <a:cs typeface="+mn-cs"/>
      </a:defRPr>
    </a:lvl8pPr>
    <a:lvl9pPr marL="3657600" algn="l" defTabSz="914400" rtl="0" eaLnBrk="1" latinLnBrk="0" hangingPunct="1">
      <a:defRPr sz="2400" kern="1200">
        <a:solidFill>
          <a:schemeClr val="tx1"/>
        </a:solidFill>
        <a:latin typeface="Arial" charset="0"/>
        <a:ea typeface="黑体" charset="0"/>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00"/>
    <a:srgbClr val="00FF00"/>
    <a:srgbClr val="922706"/>
    <a:srgbClr val="133984"/>
    <a:srgbClr val="12357C"/>
    <a:srgbClr val="93052E"/>
    <a:srgbClr val="132584"/>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91531" autoAdjust="0"/>
  </p:normalViewPr>
  <p:slideViewPr>
    <p:cSldViewPr snapToObjects="1">
      <p:cViewPr varScale="1">
        <p:scale>
          <a:sx n="117" d="100"/>
          <a:sy n="117" d="100"/>
        </p:scale>
        <p:origin x="1088" y="176"/>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53" d="100"/>
          <a:sy n="53" d="100"/>
        </p:scale>
        <p:origin x="-1842" y="-108"/>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handoutMaster" Target="handoutMasters/handout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宋体" panose="02010600030101010101" pitchFamily="2" charset="-122"/>
              </a:defRPr>
            </a:lvl1pPr>
          </a:lstStyle>
          <a:p>
            <a:pPr>
              <a:defRPr/>
            </a:pPr>
            <a:fld id="{0B69F38C-F389-9947-B6E3-45B3DA1DF758}" type="slidenum">
              <a:rPr lang="en-US" altLang="zh-CN"/>
              <a:pPr>
                <a:defRPr/>
              </a:pPr>
              <a:t>‹#›</a:t>
            </a:fld>
            <a:endParaRPr lang="en-US" altLang="zh-CN"/>
          </a:p>
        </p:txBody>
      </p:sp>
    </p:spTree>
    <p:extLst>
      <p:ext uri="{BB962C8B-B14F-4D97-AF65-F5344CB8AC3E}">
        <p14:creationId xmlns:p14="http://schemas.microsoft.com/office/powerpoint/2010/main" val="2002999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宋体" panose="02010600030101010101" pitchFamily="2" charset="-122"/>
              </a:defRPr>
            </a:lvl1pPr>
          </a:lstStyle>
          <a:p>
            <a:pPr>
              <a:defRPr/>
            </a:pPr>
            <a:fld id="{40C8F923-0A76-3E41-980D-56CDF2B30C22}" type="slidenum">
              <a:rPr lang="en-US" altLang="zh-CN"/>
              <a:pPr>
                <a:defRPr/>
              </a:pPr>
              <a:t>‹#›</a:t>
            </a:fld>
            <a:endParaRPr lang="en-US" altLang="zh-CN"/>
          </a:p>
        </p:txBody>
      </p:sp>
    </p:spTree>
    <p:extLst>
      <p:ext uri="{BB962C8B-B14F-4D97-AF65-F5344CB8AC3E}">
        <p14:creationId xmlns:p14="http://schemas.microsoft.com/office/powerpoint/2010/main" val="98793354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FE9A5089-360B-AE44-B3F8-559D4E7E6356}" type="slidenum">
              <a:rPr lang="en-US" altLang="zh-CN"/>
              <a:pPr>
                <a:spcBef>
                  <a:spcPct val="0"/>
                </a:spcBef>
              </a:pPr>
              <a:t>1</a:t>
            </a:fld>
            <a:endParaRPr lang="en-US" altLang="zh-CN"/>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endParaRPr lang="zh-CN" altLang="zh-CN">
              <a:ea typeface="宋体" charset="0"/>
            </a:endParaRPr>
          </a:p>
        </p:txBody>
      </p:sp>
    </p:spTree>
    <p:extLst>
      <p:ext uri="{BB962C8B-B14F-4D97-AF65-F5344CB8AC3E}">
        <p14:creationId xmlns:p14="http://schemas.microsoft.com/office/powerpoint/2010/main" val="45139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946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6487CA9F-7C82-E447-B3E5-B64AB899B89C}" type="slidenum">
              <a:rPr lang="en-US" altLang="zh-CN"/>
              <a:pPr>
                <a:spcBef>
                  <a:spcPct val="0"/>
                </a:spcBef>
              </a:pPr>
              <a:t>12</a:t>
            </a:fld>
            <a:endParaRPr lang="en-US" altLang="zh-CN"/>
          </a:p>
        </p:txBody>
      </p:sp>
    </p:spTree>
    <p:extLst>
      <p:ext uri="{BB962C8B-B14F-4D97-AF65-F5344CB8AC3E}">
        <p14:creationId xmlns:p14="http://schemas.microsoft.com/office/powerpoint/2010/main" val="908164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14</a:t>
            </a:fld>
            <a:endParaRPr lang="en-US" altLang="zh-CN"/>
          </a:p>
        </p:txBody>
      </p:sp>
    </p:spTree>
    <p:extLst>
      <p:ext uri="{BB962C8B-B14F-4D97-AF65-F5344CB8AC3E}">
        <p14:creationId xmlns:p14="http://schemas.microsoft.com/office/powerpoint/2010/main" val="13578000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15</a:t>
            </a:fld>
            <a:endParaRPr lang="en-US" altLang="zh-CN"/>
          </a:p>
        </p:txBody>
      </p:sp>
    </p:spTree>
    <p:extLst>
      <p:ext uri="{BB962C8B-B14F-4D97-AF65-F5344CB8AC3E}">
        <p14:creationId xmlns:p14="http://schemas.microsoft.com/office/powerpoint/2010/main" val="21029610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16</a:t>
            </a:fld>
            <a:endParaRPr lang="en-US" altLang="zh-CN"/>
          </a:p>
        </p:txBody>
      </p:sp>
    </p:spTree>
    <p:extLst>
      <p:ext uri="{BB962C8B-B14F-4D97-AF65-F5344CB8AC3E}">
        <p14:creationId xmlns:p14="http://schemas.microsoft.com/office/powerpoint/2010/main" val="14474118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458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8A52F42A-5C37-5F48-8E28-DB39894B5B10}" type="slidenum">
              <a:rPr lang="en-US" altLang="zh-CN"/>
              <a:pPr>
                <a:spcBef>
                  <a:spcPct val="0"/>
                </a:spcBef>
              </a:pPr>
              <a:t>17</a:t>
            </a:fld>
            <a:endParaRPr lang="en-US" altLang="zh-CN"/>
          </a:p>
        </p:txBody>
      </p:sp>
    </p:spTree>
    <p:extLst>
      <p:ext uri="{BB962C8B-B14F-4D97-AF65-F5344CB8AC3E}">
        <p14:creationId xmlns:p14="http://schemas.microsoft.com/office/powerpoint/2010/main" val="1384324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6628"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F9D9DE52-C5C3-8749-B972-874A2E8E1885}" type="slidenum">
              <a:rPr lang="en-US" altLang="zh-CN"/>
              <a:pPr>
                <a:spcBef>
                  <a:spcPct val="0"/>
                </a:spcBef>
              </a:pPr>
              <a:t>18</a:t>
            </a:fld>
            <a:endParaRPr lang="en-US" altLang="zh-CN"/>
          </a:p>
        </p:txBody>
      </p:sp>
    </p:spTree>
    <p:extLst>
      <p:ext uri="{BB962C8B-B14F-4D97-AF65-F5344CB8AC3E}">
        <p14:creationId xmlns:p14="http://schemas.microsoft.com/office/powerpoint/2010/main" val="5120568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8676"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80E31215-7D4D-0A40-BB8D-C718458708A2}" type="slidenum">
              <a:rPr lang="en-US" altLang="zh-CN"/>
              <a:pPr>
                <a:spcBef>
                  <a:spcPct val="0"/>
                </a:spcBef>
              </a:pPr>
              <a:t>19</a:t>
            </a:fld>
            <a:endParaRPr lang="en-US" altLang="zh-CN"/>
          </a:p>
        </p:txBody>
      </p:sp>
    </p:spTree>
    <p:extLst>
      <p:ext uri="{BB962C8B-B14F-4D97-AF65-F5344CB8AC3E}">
        <p14:creationId xmlns:p14="http://schemas.microsoft.com/office/powerpoint/2010/main" val="11723531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20</a:t>
            </a:fld>
            <a:endParaRPr lang="en-US" altLang="zh-CN"/>
          </a:p>
        </p:txBody>
      </p:sp>
    </p:spTree>
    <p:extLst>
      <p:ext uri="{BB962C8B-B14F-4D97-AF65-F5344CB8AC3E}">
        <p14:creationId xmlns:p14="http://schemas.microsoft.com/office/powerpoint/2010/main" val="64725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zh-CN" altLang="en-US" dirty="0" smtClean="0">
                <a:ea typeface="宋体" charset="0"/>
              </a:rPr>
              <a:t>首先，</a:t>
            </a:r>
            <a:r>
              <a:rPr lang="en-US" altLang="zh-CN" dirty="0" smtClean="0">
                <a:ea typeface="宋体" charset="0"/>
              </a:rPr>
              <a:t>Sync</a:t>
            </a:r>
            <a:r>
              <a:rPr lang="zh-CN" altLang="en-US" dirty="0" smtClean="0">
                <a:ea typeface="宋体" charset="0"/>
              </a:rPr>
              <a:t>报文与</a:t>
            </a:r>
            <a:r>
              <a:rPr lang="en-US" altLang="zh-CN" dirty="0" err="1" smtClean="0">
                <a:ea typeface="宋体" charset="0"/>
              </a:rPr>
              <a:t>Delay_Req</a:t>
            </a:r>
            <a:r>
              <a:rPr lang="zh-CN" altLang="en-US" dirty="0" smtClean="0">
                <a:ea typeface="宋体" charset="0"/>
              </a:rPr>
              <a:t>报文可以获得主从偏差和从主偏差，将这两个偏差值依次经过均值滤波和低通滤波后，输入到</a:t>
            </a:r>
            <a:r>
              <a:rPr lang="en-US" altLang="zh-CN" dirty="0" smtClean="0">
                <a:ea typeface="宋体" charset="0"/>
              </a:rPr>
              <a:t>pi</a:t>
            </a:r>
            <a:r>
              <a:rPr lang="zh-CN" altLang="en-US" dirty="0" smtClean="0">
                <a:ea typeface="宋体" charset="0"/>
              </a:rPr>
              <a:t>控制器中，由该</a:t>
            </a:r>
            <a:r>
              <a:rPr lang="en-US" altLang="zh-CN" dirty="0" smtClean="0">
                <a:ea typeface="宋体" charset="0"/>
              </a:rPr>
              <a:t>pi</a:t>
            </a:r>
            <a:r>
              <a:rPr lang="zh-CN" altLang="en-US" dirty="0" smtClean="0">
                <a:ea typeface="宋体" charset="0"/>
              </a:rPr>
              <a:t>控制器来对从时钟进行校正。</a:t>
            </a:r>
            <a:endParaRPr lang="zh-CN" altLang="en-US" dirty="0">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22</a:t>
            </a:fld>
            <a:endParaRPr lang="en-US" altLang="zh-CN"/>
          </a:p>
        </p:txBody>
      </p:sp>
    </p:spTree>
    <p:extLst>
      <p:ext uri="{BB962C8B-B14F-4D97-AF65-F5344CB8AC3E}">
        <p14:creationId xmlns:p14="http://schemas.microsoft.com/office/powerpoint/2010/main" val="57706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zh-CN" altLang="en-US" dirty="0" smtClean="0">
                <a:ea typeface="宋体" charset="0"/>
              </a:rPr>
              <a:t>由于我们将时延样本存储在了本地，因此，我们每次可以取连续三个时延值给控制器取进行调节。随着时间变化该取值器不断前移。然后，由上文分析我们知道时钟同步系统中存在暂时性的时延突变，这种突变会影响到从时钟的稳定性，因此当我们检测到时延突变后就切换模型，直到系统时延重新进入稳定。</a:t>
            </a:r>
            <a:endParaRPr lang="zh-CN" altLang="en-US" dirty="0">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23</a:t>
            </a:fld>
            <a:endParaRPr lang="en-US" altLang="zh-CN"/>
          </a:p>
        </p:txBody>
      </p:sp>
    </p:spTree>
    <p:extLst>
      <p:ext uri="{BB962C8B-B14F-4D97-AF65-F5344CB8AC3E}">
        <p14:creationId xmlns:p14="http://schemas.microsoft.com/office/powerpoint/2010/main" val="2146319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C8F923-0A76-3E41-980D-56CDF2B30C22}" type="slidenum">
              <a:rPr lang="en-US" altLang="zh-CN" smtClean="0"/>
              <a:pPr>
                <a:defRPr/>
              </a:pPr>
              <a:t>2</a:t>
            </a:fld>
            <a:endParaRPr lang="en-US" altLang="zh-CN"/>
          </a:p>
        </p:txBody>
      </p:sp>
    </p:spTree>
    <p:extLst>
      <p:ext uri="{BB962C8B-B14F-4D97-AF65-F5344CB8AC3E}">
        <p14:creationId xmlns:p14="http://schemas.microsoft.com/office/powerpoint/2010/main" val="1597491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zh-CN" altLang="en-US" dirty="0" smtClean="0">
                <a:ea typeface="宋体" charset="0"/>
              </a:rPr>
              <a:t>首先采用突变检测器，对历史样本检测判断是否发生阶跃噪声。模型</a:t>
            </a:r>
            <a:r>
              <a:rPr lang="en-US" altLang="zh-CN" dirty="0" smtClean="0">
                <a:ea typeface="宋体" charset="0"/>
              </a:rPr>
              <a:t>1</a:t>
            </a:r>
            <a:r>
              <a:rPr lang="zh-CN" altLang="en-US" dirty="0" smtClean="0">
                <a:ea typeface="宋体" charset="0"/>
              </a:rPr>
              <a:t>使用常规的</a:t>
            </a:r>
            <a:r>
              <a:rPr lang="en-US" altLang="zh-CN" dirty="0" err="1" smtClean="0">
                <a:ea typeface="宋体" charset="0"/>
              </a:rPr>
              <a:t>pid</a:t>
            </a:r>
            <a:r>
              <a:rPr lang="zh-CN" altLang="en-US" dirty="0" smtClean="0">
                <a:ea typeface="宋体" charset="0"/>
              </a:rPr>
              <a:t>控制，模型</a:t>
            </a:r>
            <a:r>
              <a:rPr lang="en-US" altLang="zh-CN" dirty="0" smtClean="0">
                <a:ea typeface="宋体" charset="0"/>
              </a:rPr>
              <a:t>2</a:t>
            </a:r>
            <a:r>
              <a:rPr lang="zh-CN" altLang="en-US" dirty="0" smtClean="0">
                <a:ea typeface="宋体" charset="0"/>
              </a:rPr>
              <a:t>即保持输入值不变。直到系统的输入重新稳定下来才恢复到模型</a:t>
            </a:r>
            <a:r>
              <a:rPr lang="en-US" altLang="zh-CN" dirty="0" smtClean="0">
                <a:ea typeface="宋体" charset="0"/>
              </a:rPr>
              <a:t>1.</a:t>
            </a:r>
            <a:endParaRPr lang="zh-CN" altLang="en-US" dirty="0">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24</a:t>
            </a:fld>
            <a:endParaRPr lang="en-US" altLang="zh-CN"/>
          </a:p>
        </p:txBody>
      </p:sp>
    </p:spTree>
    <p:extLst>
      <p:ext uri="{BB962C8B-B14F-4D97-AF65-F5344CB8AC3E}">
        <p14:creationId xmlns:p14="http://schemas.microsoft.com/office/powerpoint/2010/main" val="18038434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25</a:t>
            </a:fld>
            <a:endParaRPr lang="en-US" altLang="zh-CN"/>
          </a:p>
        </p:txBody>
      </p:sp>
    </p:spTree>
    <p:extLst>
      <p:ext uri="{BB962C8B-B14F-4D97-AF65-F5344CB8AC3E}">
        <p14:creationId xmlns:p14="http://schemas.microsoft.com/office/powerpoint/2010/main" val="417207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228600" indent="-228600">
              <a:buAutoNum type="arabicPeriod"/>
            </a:pPr>
            <a:r>
              <a:rPr lang="zh-CN" altLang="en-US" dirty="0" smtClean="0">
                <a:ea typeface="宋体" charset="0"/>
              </a:rPr>
              <a:t>透明时钟可以累计报文在设备内的驻留时间，可以忽视排队堵塞的影响；</a:t>
            </a:r>
          </a:p>
          <a:p>
            <a:pPr marL="228600" indent="-228600">
              <a:buAutoNum type="arabicPeriod"/>
            </a:pPr>
            <a:r>
              <a:rPr lang="zh-CN" altLang="en-US" dirty="0" smtClean="0">
                <a:ea typeface="宋体" charset="0"/>
              </a:rPr>
              <a:t>不同拓扑结构下的纯粹线路传输时间都是极其微小的，所以在透明时钟下可以忽视起影响。</a:t>
            </a:r>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26</a:t>
            </a:fld>
            <a:endParaRPr lang="en-US" altLang="zh-CN"/>
          </a:p>
        </p:txBody>
      </p:sp>
    </p:spTree>
    <p:extLst>
      <p:ext uri="{BB962C8B-B14F-4D97-AF65-F5344CB8AC3E}">
        <p14:creationId xmlns:p14="http://schemas.microsoft.com/office/powerpoint/2010/main" val="700027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0" indent="0">
              <a:buNone/>
            </a:pPr>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27</a:t>
            </a:fld>
            <a:endParaRPr lang="en-US" altLang="zh-CN"/>
          </a:p>
        </p:txBody>
      </p:sp>
    </p:spTree>
    <p:extLst>
      <p:ext uri="{BB962C8B-B14F-4D97-AF65-F5344CB8AC3E}">
        <p14:creationId xmlns:p14="http://schemas.microsoft.com/office/powerpoint/2010/main" val="11745495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charset="0"/>
                <a:ea typeface="宋体" pitchFamily="2" charset="-122"/>
                <a:cs typeface="+mn-cs"/>
              </a:rPr>
              <a:t>时间窗长度为 </a:t>
            </a:r>
            <a:r>
              <a:rPr lang="en-US" altLang="zh-CN" sz="1200" kern="1200" dirty="0" smtClean="0">
                <a:solidFill>
                  <a:schemeClr val="tx1"/>
                </a:solidFill>
                <a:effectLst/>
                <a:latin typeface="Arial" charset="0"/>
                <a:ea typeface="宋体" pitchFamily="2" charset="-122"/>
                <a:cs typeface="+mn-cs"/>
              </a:rPr>
              <a:t>10 </a:t>
            </a:r>
            <a:r>
              <a:rPr lang="zh-CN" altLang="en-US" sz="1200" kern="1200" dirty="0" smtClean="0">
                <a:solidFill>
                  <a:schemeClr val="tx1"/>
                </a:solidFill>
                <a:effectLst/>
                <a:latin typeface="Arial" charset="0"/>
                <a:ea typeface="宋体" pitchFamily="2" charset="-122"/>
                <a:cs typeface="+mn-cs"/>
              </a:rPr>
              <a:t>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收敛速度相对较快</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在 </a:t>
            </a:r>
            <a:r>
              <a:rPr lang="en-US" altLang="zh-CN" sz="1200" kern="1200" dirty="0" smtClean="0">
                <a:solidFill>
                  <a:schemeClr val="tx1"/>
                </a:solidFill>
                <a:effectLst/>
                <a:latin typeface="Arial" charset="0"/>
                <a:ea typeface="宋体" pitchFamily="2" charset="-122"/>
                <a:cs typeface="+mn-cs"/>
              </a:rPr>
              <a:t>3s </a:t>
            </a:r>
            <a:r>
              <a:rPr lang="zh-CN" altLang="en-US" sz="1200" kern="1200" dirty="0" smtClean="0">
                <a:solidFill>
                  <a:schemeClr val="tx1"/>
                </a:solidFill>
                <a:effectLst/>
                <a:latin typeface="Arial" charset="0"/>
                <a:ea typeface="宋体" pitchFamily="2" charset="-122"/>
                <a:cs typeface="+mn-cs"/>
              </a:rPr>
              <a:t>左右就进入收敛了。当长度为 </a:t>
            </a:r>
            <a:r>
              <a:rPr lang="en-US" altLang="zh-CN" sz="1200" kern="1200" dirty="0" smtClean="0">
                <a:solidFill>
                  <a:schemeClr val="tx1"/>
                </a:solidFill>
                <a:effectLst/>
                <a:latin typeface="Arial" charset="0"/>
                <a:ea typeface="宋体" pitchFamily="2" charset="-122"/>
                <a:cs typeface="+mn-cs"/>
              </a:rPr>
              <a:t>30 </a:t>
            </a:r>
            <a:r>
              <a:rPr lang="zh-CN" altLang="en-US" sz="1200" kern="1200" dirty="0" smtClean="0">
                <a:solidFill>
                  <a:schemeClr val="tx1"/>
                </a:solidFill>
                <a:effectLst/>
                <a:latin typeface="Arial" charset="0"/>
                <a:ea typeface="宋体" pitchFamily="2" charset="-122"/>
                <a:cs typeface="+mn-cs"/>
              </a:rPr>
              <a:t>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收敛速度相对较慢</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直到 </a:t>
            </a:r>
            <a:r>
              <a:rPr lang="en-US" altLang="zh-CN" sz="1200" kern="1200" dirty="0" smtClean="0">
                <a:solidFill>
                  <a:schemeClr val="tx1"/>
                </a:solidFill>
                <a:effectLst/>
                <a:latin typeface="Arial" charset="0"/>
                <a:ea typeface="宋体" pitchFamily="2" charset="-122"/>
                <a:cs typeface="+mn-cs"/>
              </a:rPr>
              <a:t>6s </a:t>
            </a:r>
            <a:r>
              <a:rPr lang="zh-CN" altLang="en-US" sz="1200" kern="1200" dirty="0" smtClean="0">
                <a:solidFill>
                  <a:schemeClr val="tx1"/>
                </a:solidFill>
                <a:effectLst/>
                <a:latin typeface="Arial" charset="0"/>
                <a:ea typeface="宋体" pitchFamily="2" charset="-122"/>
                <a:cs typeface="+mn-cs"/>
              </a:rPr>
              <a:t>才进入收敛。但是</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可以看出</a:t>
            </a:r>
            <a:r>
              <a:rPr lang="en-US" altLang="zh-CN" sz="1200" kern="1200" dirty="0" smtClean="0">
                <a:solidFill>
                  <a:schemeClr val="tx1"/>
                </a:solidFill>
                <a:effectLst/>
                <a:latin typeface="Arial" charset="0"/>
                <a:ea typeface="宋体" pitchFamily="2" charset="-122"/>
                <a:cs typeface="+mn-cs"/>
              </a:rPr>
              <a:t>,m </a:t>
            </a:r>
            <a:r>
              <a:rPr lang="zh-CN" altLang="en-US" sz="1200" kern="1200" dirty="0" smtClean="0">
                <a:solidFill>
                  <a:schemeClr val="tx1"/>
                </a:solidFill>
                <a:effectLst/>
                <a:latin typeface="Arial" charset="0"/>
                <a:ea typeface="宋体" pitchFamily="2" charset="-122"/>
                <a:cs typeface="+mn-cs"/>
              </a:rPr>
              <a:t>为 </a:t>
            </a:r>
            <a:r>
              <a:rPr lang="en-US" altLang="zh-CN" sz="1200" kern="1200" dirty="0" smtClean="0">
                <a:solidFill>
                  <a:schemeClr val="tx1"/>
                </a:solidFill>
                <a:effectLst/>
                <a:latin typeface="Arial" charset="0"/>
                <a:ea typeface="宋体" pitchFamily="2" charset="-122"/>
                <a:cs typeface="+mn-cs"/>
              </a:rPr>
              <a:t>30 </a:t>
            </a:r>
            <a:r>
              <a:rPr lang="zh-CN" altLang="en-US" sz="1200" kern="1200" dirty="0" smtClean="0">
                <a:solidFill>
                  <a:schemeClr val="tx1"/>
                </a:solidFill>
                <a:effectLst/>
                <a:latin typeface="Arial" charset="0"/>
                <a:ea typeface="宋体" pitchFamily="2" charset="-122"/>
                <a:cs typeface="+mn-cs"/>
              </a:rPr>
              <a:t>时的收敛后的精度比 </a:t>
            </a:r>
            <a:r>
              <a:rPr lang="en-US" altLang="zh-CN" sz="1200" kern="1200" dirty="0" smtClean="0">
                <a:solidFill>
                  <a:schemeClr val="tx1"/>
                </a:solidFill>
                <a:effectLst/>
                <a:latin typeface="Arial" charset="0"/>
                <a:ea typeface="宋体" pitchFamily="2" charset="-122"/>
                <a:cs typeface="+mn-cs"/>
              </a:rPr>
              <a:t>m </a:t>
            </a:r>
            <a:r>
              <a:rPr lang="zh-CN" altLang="en-US" sz="1200" kern="1200" dirty="0" smtClean="0">
                <a:solidFill>
                  <a:schemeClr val="tx1"/>
                </a:solidFill>
                <a:effectLst/>
                <a:latin typeface="Arial" charset="0"/>
                <a:ea typeface="宋体" pitchFamily="2" charset="-122"/>
                <a:cs typeface="+mn-cs"/>
              </a:rPr>
              <a:t>为 </a:t>
            </a:r>
            <a:r>
              <a:rPr lang="en-US" altLang="zh-CN" sz="1200" kern="1200" dirty="0" smtClean="0">
                <a:solidFill>
                  <a:schemeClr val="tx1"/>
                </a:solidFill>
                <a:effectLst/>
                <a:latin typeface="Arial" charset="0"/>
                <a:ea typeface="宋体" pitchFamily="2" charset="-122"/>
                <a:cs typeface="+mn-cs"/>
              </a:rPr>
              <a:t>10 </a:t>
            </a:r>
            <a:r>
              <a:rPr lang="zh-CN" altLang="en-US" sz="1200" kern="1200" dirty="0" smtClean="0">
                <a:solidFill>
                  <a:schemeClr val="tx1"/>
                </a:solidFill>
                <a:effectLst/>
                <a:latin typeface="Arial" charset="0"/>
                <a:ea typeface="宋体" pitchFamily="2" charset="-122"/>
                <a:cs typeface="+mn-cs"/>
              </a:rPr>
              <a:t>时的收敛后精 度更高</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这是因为采用更多的样本</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可以得到更为精确的回归直线</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不过这需要花费更 多的时间。 </a:t>
            </a:r>
            <a:endParaRPr lang="zh-CN" altLang="en-US" dirty="0" smtClean="0"/>
          </a:p>
          <a:p>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28</a:t>
            </a:fld>
            <a:endParaRPr lang="en-US" altLang="zh-CN"/>
          </a:p>
        </p:txBody>
      </p:sp>
    </p:spTree>
    <p:extLst>
      <p:ext uri="{BB962C8B-B14F-4D97-AF65-F5344CB8AC3E}">
        <p14:creationId xmlns:p14="http://schemas.microsoft.com/office/powerpoint/2010/main" val="2020850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ea typeface="宋体" charset="0"/>
              </a:rPr>
              <a:t>未采用动态阈值法时，如图</a:t>
            </a:r>
            <a:r>
              <a:rPr lang="en-US" altLang="zh-CN" dirty="0" smtClean="0">
                <a:ea typeface="宋体" charset="0"/>
              </a:rPr>
              <a:t>1</a:t>
            </a:r>
            <a:r>
              <a:rPr lang="zh-CN" altLang="en-US" dirty="0" smtClean="0">
                <a:ea typeface="宋体" charset="0"/>
              </a:rPr>
              <a:t>， </a:t>
            </a:r>
            <a:r>
              <a:rPr lang="zh-CN" altLang="en-US" sz="1200" kern="1200" dirty="0" smtClean="0">
                <a:solidFill>
                  <a:schemeClr val="tx1"/>
                </a:solidFill>
                <a:effectLst/>
                <a:latin typeface="Arial" charset="0"/>
                <a:ea typeface="宋体" pitchFamily="2" charset="-122"/>
                <a:cs typeface="+mn-cs"/>
              </a:rPr>
              <a:t>在同步系统运行到 </a:t>
            </a:r>
            <a:r>
              <a:rPr lang="en-US" altLang="zh-CN" sz="1200" kern="1200" dirty="0" smtClean="0">
                <a:solidFill>
                  <a:schemeClr val="tx1"/>
                </a:solidFill>
                <a:effectLst/>
                <a:latin typeface="Arial" charset="0"/>
                <a:ea typeface="宋体" pitchFamily="2" charset="-122"/>
                <a:cs typeface="+mn-cs"/>
              </a:rPr>
              <a:t>8s </a:t>
            </a:r>
            <a:r>
              <a:rPr lang="zh-CN" altLang="en-US" sz="1200" kern="1200" dirty="0" smtClean="0">
                <a:solidFill>
                  <a:schemeClr val="tx1"/>
                </a:solidFill>
                <a:effectLst/>
                <a:latin typeface="Arial" charset="0"/>
                <a:ea typeface="宋体" pitchFamily="2" charset="-122"/>
                <a:cs typeface="+mn-cs"/>
              </a:rPr>
              <a:t>添加一个时延突变后</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 同步值立即跃变到</a:t>
            </a:r>
            <a:r>
              <a:rPr lang="en-US" altLang="zh-CN" sz="1200" kern="1200" dirty="0" smtClean="0">
                <a:solidFill>
                  <a:schemeClr val="tx1"/>
                </a:solidFill>
                <a:effectLst/>
                <a:latin typeface="Arial" charset="0"/>
                <a:ea typeface="宋体" pitchFamily="2" charset="-122"/>
                <a:cs typeface="+mn-cs"/>
              </a:rPr>
              <a:t>-290ns - 220ns </a:t>
            </a:r>
            <a:r>
              <a:rPr lang="zh-CN" altLang="en-US" sz="1200" kern="1200" dirty="0" smtClean="0">
                <a:solidFill>
                  <a:schemeClr val="tx1"/>
                </a:solidFill>
                <a:effectLst/>
                <a:latin typeface="Arial" charset="0"/>
                <a:ea typeface="宋体" pitchFamily="2" charset="-122"/>
                <a:cs typeface="+mn-cs"/>
              </a:rPr>
              <a:t>之间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t>采用动态阈值法后，该波动区间在 －</a:t>
            </a:r>
            <a:r>
              <a:rPr lang="en-US" altLang="zh-CN" dirty="0" smtClean="0"/>
              <a:t>200ns</a:t>
            </a:r>
            <a:r>
              <a:rPr lang="zh-CN" altLang="en-US" dirty="0" smtClean="0"/>
              <a:t> － </a:t>
            </a:r>
            <a:r>
              <a:rPr lang="en-US" altLang="zh-CN" dirty="0" smtClean="0"/>
              <a:t>100</a:t>
            </a:r>
            <a:r>
              <a:rPr lang="zh-CN" altLang="en-US" dirty="0" smtClean="0"/>
              <a:t> </a:t>
            </a:r>
            <a:r>
              <a:rPr lang="en-US" altLang="zh-CN" dirty="0" smtClean="0"/>
              <a:t>ns</a:t>
            </a:r>
            <a:r>
              <a:rPr lang="zh-CN" altLang="en-US" dirty="0" smtClean="0"/>
              <a:t> 之间，有了明显的限制</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t>减小控制量后，同步系统对于暂时性突变有了更为严格的限制，参考图三</a:t>
            </a:r>
          </a:p>
          <a:p>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29</a:t>
            </a:fld>
            <a:endParaRPr lang="en-US" altLang="zh-CN"/>
          </a:p>
        </p:txBody>
      </p:sp>
    </p:spTree>
    <p:extLst>
      <p:ext uri="{BB962C8B-B14F-4D97-AF65-F5344CB8AC3E}">
        <p14:creationId xmlns:p14="http://schemas.microsoft.com/office/powerpoint/2010/main" val="10109470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en-US" altLang="zh-CN" dirty="0" smtClean="0">
                <a:ea typeface="宋体" charset="0"/>
              </a:rPr>
              <a:t>1.</a:t>
            </a:r>
            <a:r>
              <a:rPr lang="zh-CN" altLang="en-US" dirty="0" smtClean="0">
                <a:ea typeface="宋体" charset="0"/>
              </a:rPr>
              <a:t> 在</a:t>
            </a:r>
            <a:r>
              <a:rPr lang="en-US" altLang="zh-CN" dirty="0" smtClean="0">
                <a:ea typeface="宋体" charset="0"/>
              </a:rPr>
              <a:t>8s</a:t>
            </a:r>
            <a:r>
              <a:rPr lang="zh-CN" altLang="en-US" dirty="0" smtClean="0">
                <a:ea typeface="宋体" charset="0"/>
              </a:rPr>
              <a:t>时加入持久变化量。未采用实时检测时，如图一，持续了将近</a:t>
            </a:r>
            <a:r>
              <a:rPr lang="en-US" altLang="zh-CN" dirty="0" smtClean="0">
                <a:ea typeface="宋体" charset="0"/>
              </a:rPr>
              <a:t>10s</a:t>
            </a:r>
            <a:r>
              <a:rPr lang="zh-CN" altLang="en-US" dirty="0" smtClean="0">
                <a:ea typeface="宋体" charset="0"/>
              </a:rPr>
              <a:t>才开始恢复稳定；</a:t>
            </a:r>
          </a:p>
          <a:p>
            <a:r>
              <a:rPr lang="en-US" altLang="zh-CN" dirty="0" smtClean="0">
                <a:ea typeface="宋体" charset="0"/>
              </a:rPr>
              <a:t>2.</a:t>
            </a:r>
            <a:r>
              <a:rPr lang="zh-CN" altLang="en-US" dirty="0" smtClean="0">
                <a:ea typeface="宋体" charset="0"/>
              </a:rPr>
              <a:t> 采用实时检测算法后，持续</a:t>
            </a:r>
            <a:r>
              <a:rPr lang="en-US" altLang="zh-CN" dirty="0" smtClean="0">
                <a:ea typeface="宋体" charset="0"/>
              </a:rPr>
              <a:t>6s</a:t>
            </a:r>
            <a:r>
              <a:rPr lang="zh-CN" altLang="en-US" dirty="0" smtClean="0">
                <a:ea typeface="宋体" charset="0"/>
              </a:rPr>
              <a:t>左右即恢复正常，而且波动更加小；</a:t>
            </a:r>
          </a:p>
          <a:p>
            <a:r>
              <a:rPr lang="en-US" altLang="zh-CN" dirty="0" smtClean="0">
                <a:ea typeface="宋体" charset="0"/>
              </a:rPr>
              <a:t>3.</a:t>
            </a:r>
            <a:r>
              <a:rPr lang="zh-CN" altLang="en-US" baseline="0" dirty="0" smtClean="0">
                <a:ea typeface="宋体" charset="0"/>
              </a:rPr>
              <a:t> 降低忍耐度</a:t>
            </a:r>
            <a:r>
              <a:rPr lang="en-US" altLang="zh-CN" baseline="0" dirty="0" smtClean="0">
                <a:ea typeface="宋体" charset="0"/>
              </a:rPr>
              <a:t>w</a:t>
            </a:r>
            <a:r>
              <a:rPr lang="zh-CN" altLang="en-US" baseline="0" dirty="0" smtClean="0">
                <a:ea typeface="宋体" charset="0"/>
              </a:rPr>
              <a:t>为</a:t>
            </a:r>
            <a:r>
              <a:rPr lang="en-US" altLang="zh-CN" baseline="0" dirty="0" smtClean="0">
                <a:ea typeface="宋体" charset="0"/>
              </a:rPr>
              <a:t>1.2</a:t>
            </a:r>
            <a:r>
              <a:rPr lang="zh-CN" altLang="en-US" baseline="0" dirty="0" smtClean="0">
                <a:ea typeface="宋体" charset="0"/>
              </a:rPr>
              <a:t>后，可以看出系统很快就检测出了持久性变化，也就是说可以更早发现持久性变化并进行校正。</a:t>
            </a:r>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30</a:t>
            </a:fld>
            <a:endParaRPr lang="en-US" altLang="zh-CN"/>
          </a:p>
        </p:txBody>
      </p:sp>
    </p:spTree>
    <p:extLst>
      <p:ext uri="{BB962C8B-B14F-4D97-AF65-F5344CB8AC3E}">
        <p14:creationId xmlns:p14="http://schemas.microsoft.com/office/powerpoint/2010/main" val="2083761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31</a:t>
            </a:fld>
            <a:endParaRPr lang="en-US" altLang="zh-CN"/>
          </a:p>
        </p:txBody>
      </p:sp>
    </p:spTree>
    <p:extLst>
      <p:ext uri="{BB962C8B-B14F-4D97-AF65-F5344CB8AC3E}">
        <p14:creationId xmlns:p14="http://schemas.microsoft.com/office/powerpoint/2010/main" val="7861382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33</a:t>
            </a:fld>
            <a:endParaRPr lang="en-US" altLang="zh-CN"/>
          </a:p>
        </p:txBody>
      </p:sp>
    </p:spTree>
    <p:extLst>
      <p:ext uri="{BB962C8B-B14F-4D97-AF65-F5344CB8AC3E}">
        <p14:creationId xmlns:p14="http://schemas.microsoft.com/office/powerpoint/2010/main" val="155743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024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A0DC0A93-4BA7-C540-8DCE-2D029EC918EC}" type="slidenum">
              <a:rPr lang="en-US" altLang="zh-CN"/>
              <a:pPr>
                <a:spcBef>
                  <a:spcPct val="0"/>
                </a:spcBef>
              </a:pPr>
              <a:t>4</a:t>
            </a:fld>
            <a:endParaRPr lang="en-US" altLang="zh-CN"/>
          </a:p>
        </p:txBody>
      </p:sp>
    </p:spTree>
    <p:extLst>
      <p:ext uri="{BB962C8B-B14F-4D97-AF65-F5344CB8AC3E}">
        <p14:creationId xmlns:p14="http://schemas.microsoft.com/office/powerpoint/2010/main" val="176394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dirty="0">
                <a:ea typeface="宋体" charset="0"/>
              </a:rPr>
              <a:t>首先，</a:t>
            </a:r>
            <a:r>
              <a:rPr lang="en-US" altLang="zh-CN" dirty="0" err="1">
                <a:ea typeface="宋体" charset="0"/>
              </a:rPr>
              <a:t>ptp</a:t>
            </a:r>
            <a:r>
              <a:rPr lang="zh-CN" altLang="en-US" dirty="0">
                <a:ea typeface="宋体" charset="0"/>
              </a:rPr>
              <a:t>在应用中主要存在下面几点问题。</a:t>
            </a:r>
            <a:endParaRPr lang="en-US" altLang="zh-CN" dirty="0">
              <a:ea typeface="宋体" charset="0"/>
            </a:endParaRPr>
          </a:p>
          <a:p>
            <a:r>
              <a:rPr lang="zh-CN" altLang="en-US" dirty="0">
                <a:ea typeface="宋体" charset="0"/>
              </a:rPr>
              <a:t>针对这些问题，当前已经有一些研究。对于时间戳精确度，可以采用硬件时间戳从而减小协议栈时间，因此本文不会从这点进行研究；对于链路不对称，</a:t>
            </a:r>
            <a:r>
              <a:rPr lang="en-US" altLang="zh-CN" dirty="0" err="1">
                <a:ea typeface="宋体" charset="0"/>
              </a:rPr>
              <a:t>ptp</a:t>
            </a:r>
            <a:r>
              <a:rPr lang="zh-CN" altLang="en-US" dirty="0">
                <a:ea typeface="宋体" charset="0"/>
              </a:rPr>
              <a:t>第二版中提出透明时钟，但是</a:t>
            </a:r>
            <a:r>
              <a:rPr lang="en-US" altLang="zh-CN" dirty="0">
                <a:ea typeface="宋体" charset="0"/>
              </a:rPr>
              <a:t>2008</a:t>
            </a:r>
            <a:r>
              <a:rPr lang="zh-CN" altLang="en-US" dirty="0">
                <a:ea typeface="宋体" charset="0"/>
              </a:rPr>
              <a:t>年才提出，不能覆盖全部工业应用；自适应滤波算法可以较好处理时延，但无法检测网络拓扑结构的变化；也有通过监控网络报文来观测其概率分布，但是真实工业环境下的报文流量很难用单独的概率来定义；对于从时钟控制一般采用传统的</a:t>
            </a:r>
            <a:r>
              <a:rPr lang="en-US" altLang="zh-CN" dirty="0">
                <a:ea typeface="宋体" charset="0"/>
              </a:rPr>
              <a:t>pi</a:t>
            </a:r>
            <a:r>
              <a:rPr lang="zh-CN" altLang="en-US" dirty="0">
                <a:ea typeface="宋体" charset="0"/>
              </a:rPr>
              <a:t>控制器，不过网络中暂时性时延突变仍然会有较大的波动，导致从时钟不够稳定。</a:t>
            </a:r>
          </a:p>
        </p:txBody>
      </p:sp>
      <p:sp>
        <p:nvSpPr>
          <p:cNvPr id="1229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D2544E70-155E-4149-BB4A-026598708A9B}" type="slidenum">
              <a:rPr lang="en-US" altLang="zh-CN"/>
              <a:pPr>
                <a:spcBef>
                  <a:spcPct val="0"/>
                </a:spcBef>
              </a:pPr>
              <a:t>5</a:t>
            </a:fld>
            <a:endParaRPr lang="en-US" altLang="zh-CN"/>
          </a:p>
        </p:txBody>
      </p:sp>
    </p:spTree>
    <p:extLst>
      <p:ext uri="{BB962C8B-B14F-4D97-AF65-F5344CB8AC3E}">
        <p14:creationId xmlns:p14="http://schemas.microsoft.com/office/powerpoint/2010/main" val="77821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dirty="0">
                <a:ea typeface="宋体" charset="0"/>
              </a:rPr>
              <a:t>首先，</a:t>
            </a:r>
            <a:r>
              <a:rPr lang="en-US" altLang="zh-CN" dirty="0" err="1">
                <a:ea typeface="宋体" charset="0"/>
              </a:rPr>
              <a:t>ptp</a:t>
            </a:r>
            <a:r>
              <a:rPr lang="zh-CN" altLang="en-US" dirty="0">
                <a:ea typeface="宋体" charset="0"/>
              </a:rPr>
              <a:t>在应用中主要存在下面几点问题。</a:t>
            </a:r>
            <a:endParaRPr lang="en-US" altLang="zh-CN" dirty="0">
              <a:ea typeface="宋体" charset="0"/>
            </a:endParaRPr>
          </a:p>
          <a:p>
            <a:r>
              <a:rPr lang="zh-CN" altLang="en-US" dirty="0">
                <a:ea typeface="宋体" charset="0"/>
              </a:rPr>
              <a:t>针对这些问题，当前已经有一些研究。对于时间戳精确度，可以采用硬件时间戳从而减小协议栈时间，因此本文不会从这点进行研究；对于链路不对称，</a:t>
            </a:r>
            <a:r>
              <a:rPr lang="en-US" altLang="zh-CN" dirty="0" err="1">
                <a:ea typeface="宋体" charset="0"/>
              </a:rPr>
              <a:t>ptp</a:t>
            </a:r>
            <a:r>
              <a:rPr lang="zh-CN" altLang="en-US" dirty="0">
                <a:ea typeface="宋体" charset="0"/>
              </a:rPr>
              <a:t>第二版中提出透明时钟，但是</a:t>
            </a:r>
            <a:r>
              <a:rPr lang="en-US" altLang="zh-CN" dirty="0">
                <a:ea typeface="宋体" charset="0"/>
              </a:rPr>
              <a:t>2008</a:t>
            </a:r>
            <a:r>
              <a:rPr lang="zh-CN" altLang="en-US" dirty="0">
                <a:ea typeface="宋体" charset="0"/>
              </a:rPr>
              <a:t>年才提出，不能覆盖全部工业应用；自适应滤波算法可以较好处理时延，但无法检测网络拓扑结构的变化；也有通过监控网络报文来观测其概率分布，但是真实工业环境下的报文流量很难用单独的概率来定义；对于从时钟控制一般采用传统的</a:t>
            </a:r>
            <a:r>
              <a:rPr lang="en-US" altLang="zh-CN" dirty="0">
                <a:ea typeface="宋体" charset="0"/>
              </a:rPr>
              <a:t>pi</a:t>
            </a:r>
            <a:r>
              <a:rPr lang="zh-CN" altLang="en-US" dirty="0">
                <a:ea typeface="宋体" charset="0"/>
              </a:rPr>
              <a:t>控制器，不过网络中暂时性时延突变仍然会有较大的波动，导致从时钟不够稳定。</a:t>
            </a:r>
          </a:p>
        </p:txBody>
      </p:sp>
      <p:sp>
        <p:nvSpPr>
          <p:cNvPr id="1229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D2544E70-155E-4149-BB4A-026598708A9B}" type="slidenum">
              <a:rPr lang="en-US" altLang="zh-CN"/>
              <a:pPr>
                <a:spcBef>
                  <a:spcPct val="0"/>
                </a:spcBef>
              </a:pPr>
              <a:t>6</a:t>
            </a:fld>
            <a:endParaRPr lang="en-US" altLang="zh-CN"/>
          </a:p>
        </p:txBody>
      </p:sp>
    </p:spTree>
    <p:extLst>
      <p:ext uri="{BB962C8B-B14F-4D97-AF65-F5344CB8AC3E}">
        <p14:creationId xmlns:p14="http://schemas.microsoft.com/office/powerpoint/2010/main" val="9001242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28600" indent="-228600">
              <a:buFontTx/>
              <a:buAutoNum type="arabicPeriod"/>
            </a:pPr>
            <a:r>
              <a:rPr lang="zh-CN" altLang="en-US">
                <a:ea typeface="宋体" charset="0"/>
              </a:rPr>
              <a:t>由于传输时延的随机性和不确定性会直接导致链路的不对称性，从而破坏主从时钟的计算精度。因此，本文将把传输时延拆分成三部分：。。。，根据各部分的数学特性，从统计角度进行处理来提高同步精度；</a:t>
            </a:r>
            <a:endParaRPr lang="en-US" altLang="zh-CN">
              <a:ea typeface="宋体" charset="0"/>
            </a:endParaRPr>
          </a:p>
          <a:p>
            <a:pPr marL="228600" indent="-228600">
              <a:buFontTx/>
              <a:buAutoNum type="arabicPeriod"/>
            </a:pPr>
            <a:r>
              <a:rPr lang="zh-CN" altLang="en-US">
                <a:ea typeface="宋体" charset="0"/>
              </a:rPr>
              <a:t>对于从时钟校正，由于链路中存在暂时性时延突变，为了减小这类噪声对从时钟稳定性的破坏，文中将采用多模控制来进行优化；</a:t>
            </a:r>
            <a:endParaRPr lang="en-US" altLang="zh-CN">
              <a:ea typeface="宋体" charset="0"/>
            </a:endParaRPr>
          </a:p>
          <a:p>
            <a:pPr marL="228600" indent="-228600">
              <a:buFontTx/>
              <a:buAutoNum type="arabicPeriod"/>
            </a:pPr>
            <a:r>
              <a:rPr lang="zh-CN" altLang="en-US">
                <a:ea typeface="宋体" charset="0"/>
              </a:rPr>
              <a:t>为了减小从时钟漂移，文中将利用统计样本来计算主从频率偏差并对从时钟频率进行校正；</a:t>
            </a:r>
            <a:endParaRPr lang="en-US" altLang="zh-CN">
              <a:ea typeface="宋体" charset="0"/>
            </a:endParaRPr>
          </a:p>
          <a:p>
            <a:pPr marL="228600" indent="-228600">
              <a:buFontTx/>
              <a:buAutoNum type="arabicPeriod"/>
            </a:pPr>
            <a:r>
              <a:rPr lang="zh-CN" altLang="en-US">
                <a:ea typeface="宋体" charset="0"/>
              </a:rPr>
              <a:t>由于</a:t>
            </a:r>
            <a:r>
              <a:rPr lang="en-US" altLang="zh-CN">
                <a:ea typeface="宋体" charset="0"/>
              </a:rPr>
              <a:t>ptpv2</a:t>
            </a:r>
            <a:r>
              <a:rPr lang="zh-CN" altLang="en-US">
                <a:ea typeface="宋体" charset="0"/>
              </a:rPr>
              <a:t>中提出了透明时钟的概念，为了让统计方法能够应用于这类场合，文中对边界时钟和透明时钟进行分析，并对统计算法进行了调整。</a:t>
            </a:r>
            <a:endParaRPr lang="en-US" altLang="zh-CN">
              <a:ea typeface="宋体" charset="0"/>
            </a:endParaRPr>
          </a:p>
          <a:p>
            <a:pPr marL="228600" indent="-228600">
              <a:buFontTx/>
              <a:buAutoNum type="arabicPeriod"/>
            </a:pPr>
            <a:r>
              <a:rPr lang="zh-CN" altLang="en-US">
                <a:ea typeface="宋体" charset="0"/>
              </a:rPr>
              <a:t>利用</a:t>
            </a:r>
            <a:r>
              <a:rPr lang="en-US" altLang="zh-CN">
                <a:ea typeface="宋体" charset="0"/>
              </a:rPr>
              <a:t>stateflow</a:t>
            </a:r>
            <a:r>
              <a:rPr lang="zh-CN" altLang="en-US">
                <a:ea typeface="宋体" charset="0"/>
              </a:rPr>
              <a:t>搭建的仿真系统对上述算法仿真验证</a:t>
            </a:r>
          </a:p>
        </p:txBody>
      </p:sp>
      <p:sp>
        <p:nvSpPr>
          <p:cNvPr id="1434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3D2C4F07-6319-6E45-8CB3-34695D3BEC17}" type="slidenum">
              <a:rPr lang="en-US" altLang="zh-CN"/>
              <a:pPr>
                <a:spcBef>
                  <a:spcPct val="0"/>
                </a:spcBef>
              </a:pPr>
              <a:t>7</a:t>
            </a:fld>
            <a:endParaRPr lang="en-US" altLang="zh-CN"/>
          </a:p>
        </p:txBody>
      </p:sp>
    </p:spTree>
    <p:extLst>
      <p:ext uri="{BB962C8B-B14F-4D97-AF65-F5344CB8AC3E}">
        <p14:creationId xmlns:p14="http://schemas.microsoft.com/office/powerpoint/2010/main" val="211246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741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12AB74B0-3673-024A-9BB8-377EC37EFC76}" type="slidenum">
              <a:rPr lang="en-US" altLang="zh-CN"/>
              <a:pPr>
                <a:spcBef>
                  <a:spcPct val="0"/>
                </a:spcBef>
              </a:pPr>
              <a:t>9</a:t>
            </a:fld>
            <a:endParaRPr lang="en-US" altLang="zh-CN"/>
          </a:p>
        </p:txBody>
      </p:sp>
    </p:spTree>
    <p:extLst>
      <p:ext uri="{BB962C8B-B14F-4D97-AF65-F5344CB8AC3E}">
        <p14:creationId xmlns:p14="http://schemas.microsoft.com/office/powerpoint/2010/main" val="20196367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741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12AB74B0-3673-024A-9BB8-377EC37EFC76}" type="slidenum">
              <a:rPr lang="en-US" altLang="zh-CN"/>
              <a:pPr>
                <a:spcBef>
                  <a:spcPct val="0"/>
                </a:spcBef>
              </a:pPr>
              <a:t>10</a:t>
            </a:fld>
            <a:endParaRPr lang="en-US" altLang="zh-CN"/>
          </a:p>
        </p:txBody>
      </p:sp>
    </p:spTree>
    <p:extLst>
      <p:ext uri="{BB962C8B-B14F-4D97-AF65-F5344CB8AC3E}">
        <p14:creationId xmlns:p14="http://schemas.microsoft.com/office/powerpoint/2010/main" val="433175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946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6487CA9F-7C82-E447-B3E5-B64AB899B89C}" type="slidenum">
              <a:rPr lang="en-US" altLang="zh-CN"/>
              <a:pPr>
                <a:spcBef>
                  <a:spcPct val="0"/>
                </a:spcBef>
              </a:pPr>
              <a:t>11</a:t>
            </a:fld>
            <a:endParaRPr lang="en-US" altLang="zh-CN"/>
          </a:p>
        </p:txBody>
      </p:sp>
    </p:spTree>
    <p:extLst>
      <p:ext uri="{BB962C8B-B14F-4D97-AF65-F5344CB8AC3E}">
        <p14:creationId xmlns:p14="http://schemas.microsoft.com/office/powerpoint/2010/main" val="8493833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6" descr="ppt底板白-英文大写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300"/>
            </a:lvl1pPr>
          </a:lstStyle>
          <a:p>
            <a:pPr lvl="0"/>
            <a:r>
              <a:rPr lang="en-US" altLang="zh-CN" noProof="0" smtClean="0"/>
              <a:t>Click to edit Master title style</a:t>
            </a:r>
            <a:endParaRPr lang="zh-CN" altLang="en-US" noProof="0" smtClean="0"/>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en-US" altLang="zh-CN" noProof="0" smtClean="0"/>
              <a:t>Click to edit Master subtitle style</a:t>
            </a:r>
            <a:endParaRPr lang="zh-CN" altLang="en-US" noProof="0" smtClean="0"/>
          </a:p>
        </p:txBody>
      </p:sp>
    </p:spTree>
    <p:extLst>
      <p:ext uri="{BB962C8B-B14F-4D97-AF65-F5344CB8AC3E}">
        <p14:creationId xmlns:p14="http://schemas.microsoft.com/office/powerpoint/2010/main" val="145232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151052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205212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55639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Tree>
    <p:extLst>
      <p:ext uri="{BB962C8B-B14F-4D97-AF65-F5344CB8AC3E}">
        <p14:creationId xmlns:p14="http://schemas.microsoft.com/office/powerpoint/2010/main" val="121300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82882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1450302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Tree>
    <p:extLst>
      <p:ext uri="{BB962C8B-B14F-4D97-AF65-F5344CB8AC3E}">
        <p14:creationId xmlns:p14="http://schemas.microsoft.com/office/powerpoint/2010/main" val="1289782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5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Tree>
    <p:extLst>
      <p:ext uri="{BB962C8B-B14F-4D97-AF65-F5344CB8AC3E}">
        <p14:creationId xmlns:p14="http://schemas.microsoft.com/office/powerpoint/2010/main" val="138469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Drag picture to placeholder or click icon to add</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Tree>
    <p:extLst>
      <p:ext uri="{BB962C8B-B14F-4D97-AF65-F5344CB8AC3E}">
        <p14:creationId xmlns:p14="http://schemas.microsoft.com/office/powerpoint/2010/main" val="237875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1" descr="ppt底板白-英文大写4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panose="020B0604020202020204" pitchFamily="34" charset="0"/>
                <a:ea typeface="黑体" panose="02010609060101010101" pitchFamily="49" charset="-122"/>
              </a:defRPr>
            </a:lvl1pPr>
            <a:lvl2pPr marL="742950" indent="-285750" eaLnBrk="0" hangingPunct="0">
              <a:defRPr sz="2400">
                <a:solidFill>
                  <a:schemeClr val="tx1"/>
                </a:solidFill>
                <a:latin typeface="Arial" panose="020B0604020202020204" pitchFamily="34" charset="0"/>
                <a:ea typeface="黑体" panose="02010609060101010101" pitchFamily="49" charset="-122"/>
              </a:defRPr>
            </a:lvl2pPr>
            <a:lvl3pPr marL="1143000" indent="-228600" eaLnBrk="0" hangingPunct="0">
              <a:defRPr sz="2400">
                <a:solidFill>
                  <a:schemeClr val="tx1"/>
                </a:solidFill>
                <a:latin typeface="Arial" panose="020B0604020202020204" pitchFamily="34" charset="0"/>
                <a:ea typeface="黑体" panose="02010609060101010101" pitchFamily="49" charset="-122"/>
              </a:defRPr>
            </a:lvl3pPr>
            <a:lvl4pPr marL="1600200" indent="-228600" eaLnBrk="0" hangingPunct="0">
              <a:defRPr sz="2400">
                <a:solidFill>
                  <a:schemeClr val="tx1"/>
                </a:solidFill>
                <a:latin typeface="Arial" panose="020B0604020202020204" pitchFamily="34" charset="0"/>
                <a:ea typeface="黑体" panose="02010609060101010101" pitchFamily="49" charset="-122"/>
              </a:defRPr>
            </a:lvl4pPr>
            <a:lvl5pPr marL="2057400" indent="-228600" eaLnBrk="0" hangingPunct="0">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en-US" smtClean="0"/>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panose="020B0604020202020204" pitchFamily="34" charset="0"/>
                <a:ea typeface="黑体" panose="02010609060101010101" pitchFamily="49" charset="-122"/>
              </a:defRPr>
            </a:lvl1pPr>
            <a:lvl2pPr marL="742950" indent="-285750" eaLnBrk="0" hangingPunct="0">
              <a:defRPr sz="2400">
                <a:solidFill>
                  <a:schemeClr val="tx1"/>
                </a:solidFill>
                <a:latin typeface="Arial" panose="020B0604020202020204" pitchFamily="34" charset="0"/>
                <a:ea typeface="黑体" panose="02010609060101010101" pitchFamily="49" charset="-122"/>
              </a:defRPr>
            </a:lvl2pPr>
            <a:lvl3pPr marL="1143000" indent="-228600" eaLnBrk="0" hangingPunct="0">
              <a:defRPr sz="2400">
                <a:solidFill>
                  <a:schemeClr val="tx1"/>
                </a:solidFill>
                <a:latin typeface="Arial" panose="020B0604020202020204" pitchFamily="34" charset="0"/>
                <a:ea typeface="黑体" panose="02010609060101010101" pitchFamily="49" charset="-122"/>
              </a:defRPr>
            </a:lvl3pPr>
            <a:lvl4pPr marL="1600200" indent="-228600" eaLnBrk="0" hangingPunct="0">
              <a:defRPr sz="2400">
                <a:solidFill>
                  <a:schemeClr val="tx1"/>
                </a:solidFill>
                <a:latin typeface="Arial" panose="020B0604020202020204" pitchFamily="34" charset="0"/>
                <a:ea typeface="黑体" panose="02010609060101010101" pitchFamily="49" charset="-122"/>
              </a:defRPr>
            </a:lvl4pPr>
            <a:lvl5pPr marL="2057400" indent="-228600" eaLnBrk="0" hangingPunct="0">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en-US" smtClean="0"/>
          </a:p>
        </p:txBody>
      </p:sp>
      <p:sp>
        <p:nvSpPr>
          <p:cNvPr id="1029" name="Rectangle 4"/>
          <p:cNvSpPr>
            <a:spLocks noGrp="1" noChangeArrowheads="1"/>
          </p:cNvSpPr>
          <p:nvPr>
            <p:ph type="title"/>
          </p:nvPr>
        </p:nvSpPr>
        <p:spPr bwMode="auto">
          <a:xfrm>
            <a:off x="0" y="179388"/>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54000" rIns="91440" bIns="45720" numCol="1" anchor="t" anchorCtr="1" compatLnSpc="1">
            <a:prstTxWarp prst="textNoShape">
              <a:avLst/>
            </a:prstTxWarp>
          </a:bodyPr>
          <a:lstStyle/>
          <a:p>
            <a:pPr lvl="0"/>
            <a:r>
              <a:rPr lang="zh-CN" altLang="en-US"/>
              <a:t>单击此处编辑母版标题样式</a:t>
            </a:r>
          </a:p>
        </p:txBody>
      </p:sp>
      <p:sp>
        <p:nvSpPr>
          <p:cNvPr id="1030" name="Rectangle 5"/>
          <p:cNvSpPr>
            <a:spLocks noGrp="1" noChangeArrowheads="1"/>
          </p:cNvSpPr>
          <p:nvPr>
            <p:ph type="body" idx="1"/>
          </p:nvPr>
        </p:nvSpPr>
        <p:spPr bwMode="auto">
          <a:xfrm>
            <a:off x="431800"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804"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hf sldNum="0" hd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itchFamily="2" charset="-122"/>
        </a:defRPr>
      </a:lvl4pPr>
      <a:lvl5pPr marL="2138363" indent="-228600" algn="l" rtl="0" eaLnBrk="1" fontAlgn="base" hangingPunct="1">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1.tiff"/><Relationship Id="rId4" Type="http://schemas.openxmlformats.org/officeDocument/2006/relationships/image" Target="../media/image22.tiff"/><Relationship Id="rId5" Type="http://schemas.openxmlformats.org/officeDocument/2006/relationships/image" Target="../media/image23.tiff"/><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8.tiff"/><Relationship Id="rId5" Type="http://schemas.openxmlformats.org/officeDocument/2006/relationships/image" Target="../media/image29.tiff"/><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tiff"/><Relationship Id="rId5" Type="http://schemas.openxmlformats.org/officeDocument/2006/relationships/image" Target="../media/image32.tiff"/><Relationship Id="rId6"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1.png"/><Relationship Id="rId8" Type="http://schemas.openxmlformats.org/officeDocument/2006/relationships/image" Target="../media/image40.tiff"/><Relationship Id="rId9"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330.png"/><Relationship Id="rId5"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52.tiff"/><Relationship Id="rId4" Type="http://schemas.openxmlformats.org/officeDocument/2006/relationships/image" Target="../media/image53.tiff"/><Relationship Id="rId5" Type="http://schemas.openxmlformats.org/officeDocument/2006/relationships/image" Target="../media/image54.tiff"/><Relationship Id="rId6" Type="http://schemas.openxmlformats.org/officeDocument/2006/relationships/image" Target="../media/image55.tiff"/><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4" Type="http://schemas.openxmlformats.org/officeDocument/2006/relationships/image" Target="../media/image57.png"/><Relationship Id="rId5" Type="http://schemas.openxmlformats.org/officeDocument/2006/relationships/image" Target="../media/image370.png"/><Relationship Id="rId6" Type="http://schemas.openxmlformats.org/officeDocument/2006/relationships/image" Target="../media/image58.png"/><Relationship Id="rId7" Type="http://schemas.openxmlformats.org/officeDocument/2006/relationships/image" Target="../media/image39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5" Type="http://schemas.openxmlformats.org/officeDocument/2006/relationships/image" Target="../media/image420.png"/><Relationship Id="rId6" Type="http://schemas.openxmlformats.org/officeDocument/2006/relationships/image" Target="../media/image61.png"/><Relationship Id="rId7" Type="http://schemas.openxmlformats.org/officeDocument/2006/relationships/image" Target="../media/image440.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470.png"/><Relationship Id="rId6" Type="http://schemas.openxmlformats.org/officeDocument/2006/relationships/image" Target="../media/image64.png"/><Relationship Id="rId7" Type="http://schemas.openxmlformats.org/officeDocument/2006/relationships/image" Target="../media/image490.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20650" y="1143000"/>
            <a:ext cx="8839200" cy="1927225"/>
          </a:xfrm>
        </p:spPr>
        <p:txBody>
          <a:bodyPr/>
          <a:lstStyle/>
          <a:p>
            <a:pPr eaLnBrk="1" hangingPunct="1"/>
            <a:r>
              <a:rPr lang="zh-CN" altLang="en-US" sz="3600">
                <a:solidFill>
                  <a:schemeClr val="tx1"/>
                </a:solidFill>
                <a:latin typeface="宋体" charset="0"/>
                <a:ea typeface="宋体" charset="0"/>
              </a:rPr>
              <a:t>基于</a:t>
            </a:r>
            <a:r>
              <a:rPr lang="en-US" altLang="zh-CN" sz="3600">
                <a:solidFill>
                  <a:schemeClr val="tx1"/>
                </a:solidFill>
                <a:latin typeface="宋体" charset="0"/>
                <a:ea typeface="宋体" charset="0"/>
              </a:rPr>
              <a:t>IEEE1588</a:t>
            </a:r>
            <a:r>
              <a:rPr lang="zh-CN" altLang="en-US" sz="3600">
                <a:solidFill>
                  <a:schemeClr val="tx1"/>
                </a:solidFill>
                <a:latin typeface="宋体" charset="0"/>
                <a:ea typeface="宋体" charset="0"/>
              </a:rPr>
              <a:t>的时钟同步精度研究</a:t>
            </a:r>
            <a:endParaRPr lang="zh-CN" altLang="zh-CN" sz="3600">
              <a:solidFill>
                <a:schemeClr val="tx1"/>
              </a:solidFill>
              <a:latin typeface="宋体" charset="0"/>
              <a:ea typeface="宋体" charset="0"/>
            </a:endParaRPr>
          </a:p>
        </p:txBody>
      </p:sp>
      <p:sp>
        <p:nvSpPr>
          <p:cNvPr id="5123" name="副标题 1"/>
          <p:cNvSpPr>
            <a:spLocks noGrp="1"/>
          </p:cNvSpPr>
          <p:nvPr>
            <p:ph type="subTitle" idx="1"/>
          </p:nvPr>
        </p:nvSpPr>
        <p:spPr>
          <a:xfrm>
            <a:off x="1447800" y="4038600"/>
            <a:ext cx="6400800" cy="1600200"/>
          </a:xfrm>
        </p:spPr>
        <p:txBody>
          <a:bodyPr/>
          <a:lstStyle/>
          <a:p>
            <a:pPr algn="l"/>
            <a:r>
              <a:rPr lang="zh-CN" altLang="en-US" sz="2000" b="1" dirty="0">
                <a:solidFill>
                  <a:schemeClr val="tx1"/>
                </a:solidFill>
                <a:latin typeface="宋体" charset="0"/>
                <a:ea typeface="宋体" charset="0"/>
              </a:rPr>
              <a:t>答辩人：</a:t>
            </a:r>
            <a:r>
              <a:rPr lang="zh-CN" altLang="en-US" sz="2000" b="1" dirty="0" smtClean="0">
                <a:solidFill>
                  <a:schemeClr val="tx1"/>
                </a:solidFill>
                <a:latin typeface="宋体" charset="0"/>
                <a:ea typeface="宋体" charset="0"/>
              </a:rPr>
              <a:t>尹捷</a:t>
            </a:r>
            <a:endParaRPr lang="en-US" altLang="zh-CN" sz="2000" b="1" dirty="0" smtClean="0">
              <a:solidFill>
                <a:schemeClr val="tx1"/>
              </a:solidFill>
              <a:latin typeface="宋体" charset="0"/>
              <a:ea typeface="宋体" charset="0"/>
            </a:endParaRPr>
          </a:p>
          <a:p>
            <a:pPr algn="l"/>
            <a:r>
              <a:rPr lang="zh-CN" altLang="en-US" sz="2000" b="1" dirty="0" smtClean="0">
                <a:solidFill>
                  <a:schemeClr val="tx1"/>
                </a:solidFill>
                <a:latin typeface="宋体" charset="0"/>
                <a:ea typeface="宋体" charset="0"/>
              </a:rPr>
              <a:t>学号：</a:t>
            </a:r>
            <a:r>
              <a:rPr lang="en-US" altLang="zh-CN" sz="2000" b="1" dirty="0" smtClean="0">
                <a:solidFill>
                  <a:schemeClr val="tx1"/>
                </a:solidFill>
                <a:latin typeface="宋体" charset="0"/>
                <a:ea typeface="宋体" charset="0"/>
              </a:rPr>
              <a:t>1130329071</a:t>
            </a:r>
            <a:endParaRPr lang="en-US" altLang="zh-CN" sz="2000" b="1" dirty="0">
              <a:solidFill>
                <a:schemeClr val="tx1"/>
              </a:solidFill>
              <a:latin typeface="宋体" charset="0"/>
              <a:ea typeface="宋体" charset="0"/>
            </a:endParaRPr>
          </a:p>
          <a:p>
            <a:pPr algn="l"/>
            <a:r>
              <a:rPr lang="zh-CN" altLang="en-US" sz="2000" b="1" dirty="0">
                <a:solidFill>
                  <a:schemeClr val="tx1"/>
                </a:solidFill>
                <a:latin typeface="宋体" charset="0"/>
                <a:ea typeface="宋体" charset="0"/>
              </a:rPr>
              <a:t>专业：控制科学与工程</a:t>
            </a:r>
            <a:endParaRPr lang="en-US" altLang="zh-CN" sz="2000" b="1" dirty="0">
              <a:solidFill>
                <a:schemeClr val="tx1"/>
              </a:solidFill>
              <a:latin typeface="宋体" charset="0"/>
              <a:ea typeface="宋体" charset="0"/>
            </a:endParaRPr>
          </a:p>
          <a:p>
            <a:pPr algn="l"/>
            <a:r>
              <a:rPr lang="zh-CN" altLang="en-US" sz="2000" b="1" dirty="0">
                <a:solidFill>
                  <a:schemeClr val="tx1"/>
                </a:solidFill>
                <a:latin typeface="宋体" charset="0"/>
                <a:ea typeface="宋体" charset="0"/>
              </a:rPr>
              <a:t>导师：胡立生  教授</a:t>
            </a:r>
            <a:endParaRPr lang="en-US" altLang="zh-CN" sz="2000" b="1" dirty="0">
              <a:solidFill>
                <a:schemeClr val="tx1"/>
              </a:solidFill>
              <a:latin typeface="宋体" charset="0"/>
              <a:ea typeface="宋体" charset="0"/>
            </a:endParaRPr>
          </a:p>
          <a:p>
            <a:pPr algn="l"/>
            <a:r>
              <a:rPr lang="zh-CN" altLang="en-US" sz="2000" b="1" dirty="0">
                <a:solidFill>
                  <a:schemeClr val="tx1"/>
                </a:solidFill>
                <a:latin typeface="宋体" charset="0"/>
                <a:ea typeface="宋体" charset="0"/>
              </a:rPr>
              <a:t>答辩时间：</a:t>
            </a:r>
            <a:r>
              <a:rPr lang="en-US" altLang="zh-CN" sz="2000" b="1" dirty="0">
                <a:solidFill>
                  <a:schemeClr val="tx1"/>
                </a:solidFill>
                <a:latin typeface="宋体" charset="0"/>
                <a:ea typeface="宋体" charset="0"/>
              </a:rPr>
              <a:t>2016.06.01</a:t>
            </a:r>
            <a:endParaRPr lang="zh-CN" altLang="en-US" sz="2000" b="1" dirty="0">
              <a:solidFill>
                <a:schemeClr val="tx1"/>
              </a:solidFill>
              <a:latin typeface="宋体" charset="0"/>
              <a:ea typeface="宋体"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dirty="0" smtClean="0">
                <a:latin typeface="Gungsuh" charset="0"/>
                <a:ea typeface="Gungsuh" charset="0"/>
                <a:cs typeface="Ebrima" charset="0"/>
              </a:rPr>
              <a:t>              </a:t>
            </a:r>
            <a:r>
              <a:rPr lang="en-US" altLang="zh-CN" dirty="0" smtClean="0">
                <a:latin typeface="Gungsuh" charset="0"/>
                <a:ea typeface="Gungsuh" charset="0"/>
                <a:cs typeface="Ebrima" charset="0"/>
              </a:rPr>
              <a:t>IEEE1588</a:t>
            </a:r>
            <a:r>
              <a:rPr lang="zh-CN" altLang="en-US" dirty="0">
                <a:cs typeface="Ebrima" charset="0"/>
              </a:rPr>
              <a:t>时钟同步</a:t>
            </a:r>
            <a:r>
              <a:rPr lang="zh-CN" altLang="en-US" dirty="0" smtClean="0">
                <a:cs typeface="Ebrima" charset="0"/>
              </a:rPr>
              <a:t>原理－时钟频率同步</a:t>
            </a:r>
            <a:endParaRPr lang="zh-CN" altLang="en-US" dirty="0">
              <a:cs typeface="Ebrima" charset="0"/>
            </a:endParaRPr>
          </a:p>
        </p:txBody>
      </p:sp>
      <p:pic>
        <p:nvPicPr>
          <p:cNvPr id="4" name="Picture 3"/>
          <p:cNvPicPr>
            <a:picLocks noChangeAspect="1"/>
          </p:cNvPicPr>
          <p:nvPr/>
        </p:nvPicPr>
        <p:blipFill>
          <a:blip r:embed="rId3"/>
          <a:stretch>
            <a:fillRect/>
          </a:stretch>
        </p:blipFill>
        <p:spPr>
          <a:xfrm>
            <a:off x="2815238" y="1436758"/>
            <a:ext cx="3419872" cy="541192"/>
          </a:xfrm>
          <a:prstGeom prst="rect">
            <a:avLst/>
          </a:prstGeom>
        </p:spPr>
      </p:pic>
      <p:pic>
        <p:nvPicPr>
          <p:cNvPr id="5" name="Picture 4"/>
          <p:cNvPicPr>
            <a:picLocks noChangeAspect="1"/>
          </p:cNvPicPr>
          <p:nvPr/>
        </p:nvPicPr>
        <p:blipFill>
          <a:blip r:embed="rId4"/>
          <a:stretch>
            <a:fillRect/>
          </a:stretch>
        </p:blipFill>
        <p:spPr>
          <a:xfrm>
            <a:off x="2843808" y="2132856"/>
            <a:ext cx="3391302" cy="628019"/>
          </a:xfrm>
          <a:prstGeom prst="rect">
            <a:avLst/>
          </a:prstGeom>
        </p:spPr>
      </p:pic>
      <p:pic>
        <p:nvPicPr>
          <p:cNvPr id="6" name="Picture 5"/>
          <p:cNvPicPr>
            <a:picLocks noChangeAspect="1"/>
          </p:cNvPicPr>
          <p:nvPr/>
        </p:nvPicPr>
        <p:blipFill>
          <a:blip r:embed="rId5"/>
          <a:stretch>
            <a:fillRect/>
          </a:stretch>
        </p:blipFill>
        <p:spPr>
          <a:xfrm>
            <a:off x="3149010" y="2915781"/>
            <a:ext cx="1905000" cy="774700"/>
          </a:xfrm>
          <a:prstGeom prst="rect">
            <a:avLst/>
          </a:prstGeom>
        </p:spPr>
      </p:pic>
    </p:spTree>
    <p:extLst>
      <p:ext uri="{BB962C8B-B14F-4D97-AF65-F5344CB8AC3E}">
        <p14:creationId xmlns:p14="http://schemas.microsoft.com/office/powerpoint/2010/main" val="13664320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双大括号 8"/>
          <p:cNvSpPr/>
          <p:nvPr/>
        </p:nvSpPr>
        <p:spPr bwMode="auto">
          <a:xfrm>
            <a:off x="3124200" y="911225"/>
            <a:ext cx="6553200" cy="187483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18436" name="标题 1"/>
          <p:cNvSpPr>
            <a:spLocks noGrp="1"/>
          </p:cNvSpPr>
          <p:nvPr>
            <p:ph type="title"/>
          </p:nvPr>
        </p:nvSpPr>
        <p:spPr/>
        <p:txBody>
          <a:bodyPr/>
          <a:lstStyle/>
          <a:p>
            <a:pPr eaLnBrk="1" hangingPunct="1"/>
            <a:r>
              <a:rPr lang="zh-CN" altLang="en-US"/>
              <a:t>同步精度影响因素</a:t>
            </a:r>
          </a:p>
        </p:txBody>
      </p:sp>
      <p:pic>
        <p:nvPicPr>
          <p:cNvPr id="1843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6172" y="2990850"/>
            <a:ext cx="3684445" cy="306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304800" y="1600200"/>
            <a:ext cx="2652713"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a:t>PTP</a:t>
            </a:r>
            <a:r>
              <a:rPr lang="zh-CN" altLang="en-US"/>
              <a:t>报文传输周期</a:t>
            </a:r>
          </a:p>
        </p:txBody>
      </p:sp>
      <p:sp>
        <p:nvSpPr>
          <p:cNvPr id="10" name="矩形 9"/>
          <p:cNvSpPr/>
          <p:nvPr/>
        </p:nvSpPr>
        <p:spPr bwMode="auto">
          <a:xfrm>
            <a:off x="3600450" y="938773"/>
            <a:ext cx="4428113"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dirty="0"/>
              <a:t>Announce</a:t>
            </a:r>
            <a:r>
              <a:rPr lang="zh-CN" altLang="en-US" dirty="0" smtClean="0"/>
              <a:t>报文－主从结构建立</a:t>
            </a:r>
            <a:endParaRPr lang="zh-CN" altLang="en-US" dirty="0"/>
          </a:p>
        </p:txBody>
      </p:sp>
      <p:sp>
        <p:nvSpPr>
          <p:cNvPr id="11" name="矩形 10"/>
          <p:cNvSpPr/>
          <p:nvPr/>
        </p:nvSpPr>
        <p:spPr bwMode="auto">
          <a:xfrm>
            <a:off x="3600450" y="1616721"/>
            <a:ext cx="3636229"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dirty="0"/>
              <a:t>Sync</a:t>
            </a:r>
            <a:r>
              <a:rPr lang="zh-CN" altLang="en-US" dirty="0" smtClean="0"/>
              <a:t>报文－触发同步过程</a:t>
            </a:r>
            <a:endParaRPr lang="zh-CN" altLang="en-US" dirty="0"/>
          </a:p>
        </p:txBody>
      </p:sp>
      <p:sp>
        <p:nvSpPr>
          <p:cNvPr id="12" name="矩形 11"/>
          <p:cNvSpPr/>
          <p:nvPr/>
        </p:nvSpPr>
        <p:spPr bwMode="auto">
          <a:xfrm>
            <a:off x="3600450" y="2322217"/>
            <a:ext cx="5093359"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dirty="0" err="1"/>
              <a:t>Delay_Req</a:t>
            </a:r>
            <a:r>
              <a:rPr lang="zh-CN" altLang="en-US" dirty="0" smtClean="0"/>
              <a:t>报文－触发链路时延计算</a:t>
            </a:r>
            <a:endParaRPr lang="zh-CN" altLang="en-US" dirty="0"/>
          </a:p>
        </p:txBody>
      </p:sp>
      <p:pic>
        <p:nvPicPr>
          <p:cNvPr id="17"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212976"/>
            <a:ext cx="4185641" cy="249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982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双大括号 12"/>
          <p:cNvSpPr/>
          <p:nvPr/>
        </p:nvSpPr>
        <p:spPr bwMode="auto">
          <a:xfrm>
            <a:off x="3086210" y="1113632"/>
            <a:ext cx="6553200" cy="187483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18436" name="标题 1"/>
          <p:cNvSpPr>
            <a:spLocks noGrp="1"/>
          </p:cNvSpPr>
          <p:nvPr>
            <p:ph type="title"/>
          </p:nvPr>
        </p:nvSpPr>
        <p:spPr/>
        <p:txBody>
          <a:bodyPr/>
          <a:lstStyle/>
          <a:p>
            <a:pPr eaLnBrk="1" hangingPunct="1"/>
            <a:r>
              <a:rPr lang="zh-CN" altLang="en-US"/>
              <a:t>同步精度影响因素</a:t>
            </a:r>
          </a:p>
        </p:txBody>
      </p:sp>
      <p:pic>
        <p:nvPicPr>
          <p:cNvPr id="1843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5463" y="867197"/>
            <a:ext cx="35385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94969" y="3749006"/>
            <a:ext cx="4749031" cy="283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bwMode="auto">
          <a:xfrm>
            <a:off x="276335" y="1680370"/>
            <a:ext cx="2668587"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链路延时不对称性</a:t>
            </a:r>
          </a:p>
        </p:txBody>
      </p:sp>
      <p:sp>
        <p:nvSpPr>
          <p:cNvPr id="7" name="圆角矩形 6"/>
          <p:cNvSpPr/>
          <p:nvPr/>
        </p:nvSpPr>
        <p:spPr bwMode="auto">
          <a:xfrm>
            <a:off x="282085" y="4221088"/>
            <a:ext cx="238125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从时钟频率漂移</a:t>
            </a:r>
          </a:p>
        </p:txBody>
      </p:sp>
      <p:sp>
        <p:nvSpPr>
          <p:cNvPr id="14" name="矩形 13"/>
          <p:cNvSpPr/>
          <p:nvPr/>
        </p:nvSpPr>
        <p:spPr bwMode="auto">
          <a:xfrm>
            <a:off x="3579922" y="1124745"/>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传输抖动</a:t>
            </a:r>
          </a:p>
        </p:txBody>
      </p:sp>
      <p:sp>
        <p:nvSpPr>
          <p:cNvPr id="15" name="矩形 14"/>
          <p:cNvSpPr/>
          <p:nvPr/>
        </p:nvSpPr>
        <p:spPr bwMode="auto">
          <a:xfrm>
            <a:off x="3584685" y="1801020"/>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排队堵塞</a:t>
            </a:r>
          </a:p>
        </p:txBody>
      </p:sp>
      <p:sp>
        <p:nvSpPr>
          <p:cNvPr id="16" name="矩形 15"/>
          <p:cNvSpPr/>
          <p:nvPr/>
        </p:nvSpPr>
        <p:spPr bwMode="auto">
          <a:xfrm>
            <a:off x="3584685" y="2470945"/>
            <a:ext cx="202882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拓扑结构变化</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第二</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精确</a:t>
            </a:r>
            <a:r>
              <a:rPr lang="zh-CN" altLang="en-US" sz="2400" b="1" dirty="0">
                <a:solidFill>
                  <a:srgbClr val="BFBFBF"/>
                </a:solidFill>
                <a:latin typeface="宋体" charset="0"/>
                <a:ea typeface="宋体" charset="0"/>
              </a:rPr>
              <a:t>时钟同步协议及时间序列样本统计方法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第三章 </a:t>
            </a:r>
            <a:r>
              <a:rPr lang="en-US" altLang="zh-CN" sz="2400" b="1" dirty="0">
                <a:solidFill>
                  <a:schemeClr val="tx1"/>
                </a:solidFill>
                <a:latin typeface="宋体" charset="0"/>
                <a:ea typeface="宋体" charset="0"/>
              </a:rPr>
              <a:t> </a:t>
            </a:r>
            <a:r>
              <a:rPr lang="zh-CN" altLang="en-US" sz="2400" b="1" dirty="0">
                <a:solidFill>
                  <a:schemeClr val="tx1"/>
                </a:solidFill>
                <a:latin typeface="宋体" charset="0"/>
                <a:ea typeface="宋体" charset="0"/>
              </a:rPr>
              <a:t>基于统计的链路延时误差优化方法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从</a:t>
            </a:r>
            <a:r>
              <a:rPr lang="zh-CN" altLang="en-US" sz="2400" b="1" dirty="0">
                <a:solidFill>
                  <a:srgbClr val="BFBFBF"/>
                </a:solidFill>
                <a:latin typeface="宋体" charset="0"/>
                <a:ea typeface="宋体" charset="0"/>
              </a:rPr>
              <a:t>时钟校正策略及频率补偿统计应用及仿真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a:t>链路延时数学模型</a:t>
            </a:r>
          </a:p>
        </p:txBody>
      </p:sp>
      <p:sp>
        <p:nvSpPr>
          <p:cNvPr id="4" name="双大括号 3"/>
          <p:cNvSpPr/>
          <p:nvPr/>
        </p:nvSpPr>
        <p:spPr bwMode="auto">
          <a:xfrm>
            <a:off x="3095283" y="2060848"/>
            <a:ext cx="6688138" cy="315118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5" name="圆角矩形 4"/>
          <p:cNvSpPr>
            <a:spLocks noRot="1" noChangeAspect="1" noMove="1" noResize="1" noEditPoints="1" noAdjustHandles="1" noChangeArrowheads="1" noChangeShapeType="1" noTextEdit="1"/>
          </p:cNvSpPr>
          <p:nvPr/>
        </p:nvSpPr>
        <p:spPr bwMode="auto">
          <a:xfrm>
            <a:off x="73879" y="3345556"/>
            <a:ext cx="2917367" cy="513191"/>
          </a:xfrm>
          <a:prstGeom prst="roundRect">
            <a:avLst/>
          </a:prstGeom>
          <a:blipFill rotWithShape="0">
            <a:blip r:embed="rId3"/>
            <a:stretch>
              <a:fillRect l="-1863" t="-5682" b="-14773"/>
            </a:stretch>
          </a:blipFill>
          <a:ln>
            <a:headEnd type="none" w="med" len="med"/>
            <a:tailEnd type="none" w="med" len="med"/>
          </a:ln>
          <a:extLst/>
        </p:spPr>
        <p:txBody>
          <a:bodyPr/>
          <a:lstStyle/>
          <a:p>
            <a:r>
              <a:rPr lang="zh-CN" altLang="en-US">
                <a:noFill/>
              </a:rPr>
              <a:t> </a:t>
            </a:r>
          </a:p>
        </p:txBody>
      </p:sp>
      <p:sp>
        <p:nvSpPr>
          <p:cNvPr id="6" name="矩形 5"/>
          <p:cNvSpPr>
            <a:spLocks noRot="1" noChangeAspect="1" noMove="1" noResize="1" noEditPoints="1" noAdjustHandles="1" noChangeArrowheads="1" noChangeShapeType="1" noTextEdit="1"/>
          </p:cNvSpPr>
          <p:nvPr/>
        </p:nvSpPr>
        <p:spPr bwMode="auto">
          <a:xfrm>
            <a:off x="3733800" y="2194724"/>
            <a:ext cx="2263546" cy="493598"/>
          </a:xfrm>
          <a:prstGeom prst="rect">
            <a:avLst/>
          </a:prstGeom>
          <a:blipFill rotWithShape="0">
            <a:blip r:embed="rId4"/>
            <a:stretch>
              <a:fillRect l="-3200" t="-9412" b="-15294"/>
            </a:stretch>
          </a:blipFill>
          <a:ln>
            <a:headEnd type="none" w="med" len="med"/>
            <a:tailEnd type="none" w="med" len="med"/>
          </a:ln>
          <a:extLst/>
        </p:spPr>
        <p:txBody>
          <a:bodyPr/>
          <a:lstStyle/>
          <a:p>
            <a:r>
              <a:rPr lang="zh-CN" altLang="en-US">
                <a:noFill/>
              </a:rPr>
              <a:t> </a:t>
            </a:r>
          </a:p>
        </p:txBody>
      </p:sp>
      <p:sp>
        <p:nvSpPr>
          <p:cNvPr id="7" name="矩形 6"/>
          <p:cNvSpPr>
            <a:spLocks noRot="1" noChangeAspect="1" noMove="1" noResize="1" noEditPoints="1" noAdjustHandles="1" noChangeArrowheads="1" noChangeShapeType="1" noTextEdit="1"/>
          </p:cNvSpPr>
          <p:nvPr/>
        </p:nvSpPr>
        <p:spPr bwMode="auto">
          <a:xfrm>
            <a:off x="3756847" y="3337140"/>
            <a:ext cx="2328115" cy="492380"/>
          </a:xfrm>
          <a:prstGeom prst="rect">
            <a:avLst/>
          </a:prstGeom>
          <a:blipFill rotWithShape="0">
            <a:blip r:embed="rId5"/>
            <a:stretch>
              <a:fillRect l="-3109" t="-9412" b="-15294"/>
            </a:stretch>
          </a:blipFill>
          <a:ln>
            <a:headEnd type="none" w="med" len="med"/>
            <a:tailEnd type="none" w="med" len="med"/>
          </a:ln>
          <a:extLst/>
        </p:spPr>
        <p:txBody>
          <a:bodyPr/>
          <a:lstStyle/>
          <a:p>
            <a:r>
              <a:rPr lang="zh-CN" altLang="en-US">
                <a:noFill/>
              </a:rPr>
              <a:t> </a:t>
            </a:r>
          </a:p>
        </p:txBody>
      </p:sp>
      <p:sp>
        <p:nvSpPr>
          <p:cNvPr id="3" name="文本框 2"/>
          <p:cNvSpPr txBox="1">
            <a:spLocks noRot="1" noChangeAspect="1" noMove="1" noResize="1" noEditPoints="1" noAdjustHandles="1" noChangeArrowheads="1" noChangeShapeType="1" noTextEdit="1"/>
          </p:cNvSpPr>
          <p:nvPr/>
        </p:nvSpPr>
        <p:spPr>
          <a:xfrm>
            <a:off x="1752600" y="1074244"/>
            <a:ext cx="4355808" cy="491417"/>
          </a:xfrm>
          <a:prstGeom prst="rect">
            <a:avLst/>
          </a:prstGeom>
          <a:blipFill rotWithShape="0">
            <a:blip r:embed="rId6"/>
            <a:stretch>
              <a:fillRect b="-9877"/>
            </a:stretch>
          </a:blipFill>
        </p:spPr>
        <p:txBody>
          <a:bodyPr/>
          <a:lstStyle/>
          <a:p>
            <a:r>
              <a:rPr lang="zh-CN" altLang="en-US">
                <a:noFill/>
              </a:rPr>
              <a:t> </a:t>
            </a:r>
          </a:p>
        </p:txBody>
      </p:sp>
      <p:sp>
        <p:nvSpPr>
          <p:cNvPr id="10" name="右箭头 9"/>
          <p:cNvSpPr/>
          <p:nvPr/>
        </p:nvSpPr>
        <p:spPr bwMode="auto">
          <a:xfrm>
            <a:off x="6081862" y="3513411"/>
            <a:ext cx="914400" cy="246062"/>
          </a:xfrm>
          <a:prstGeom prst="rightArrow">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p>
            <a:pPr algn="ctr" eaLnBrk="1" hangingPunct="1">
              <a:defRPr/>
            </a:pPr>
            <a:endParaRPr lang="zh-CN" altLang="en-US">
              <a:solidFill>
                <a:schemeClr val="tx1"/>
              </a:solidFill>
            </a:endParaRPr>
          </a:p>
        </p:txBody>
      </p:sp>
      <p:sp>
        <p:nvSpPr>
          <p:cNvPr id="12" name="右箭头 11"/>
          <p:cNvSpPr/>
          <p:nvPr/>
        </p:nvSpPr>
        <p:spPr bwMode="auto">
          <a:xfrm>
            <a:off x="6539062" y="4611961"/>
            <a:ext cx="457200" cy="246062"/>
          </a:xfrm>
          <a:prstGeom prst="rightArrow">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3" name="圆角矩形 12"/>
          <p:cNvSpPr/>
          <p:nvPr/>
        </p:nvSpPr>
        <p:spPr bwMode="auto">
          <a:xfrm>
            <a:off x="7129612" y="3362598"/>
            <a:ext cx="175260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暂时性突变</a:t>
            </a:r>
          </a:p>
        </p:txBody>
      </p:sp>
      <p:sp>
        <p:nvSpPr>
          <p:cNvPr id="14" name="圆角矩形 13"/>
          <p:cNvSpPr/>
          <p:nvPr/>
        </p:nvSpPr>
        <p:spPr bwMode="auto">
          <a:xfrm>
            <a:off x="7129612" y="4507186"/>
            <a:ext cx="1752600"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持久性变化</a:t>
            </a:r>
          </a:p>
        </p:txBody>
      </p:sp>
      <mc:AlternateContent xmlns:mc="http://schemas.openxmlformats.org/markup-compatibility/2006" xmlns:a14="http://schemas.microsoft.com/office/drawing/2010/main">
        <mc:Choice Requires="a14">
          <p:sp>
            <p:nvSpPr>
              <p:cNvPr id="15" name="矩形 5"/>
              <p:cNvSpPr/>
              <p:nvPr/>
            </p:nvSpPr>
            <p:spPr bwMode="auto">
              <a:xfrm>
                <a:off x="3723311" y="4517377"/>
                <a:ext cx="2716041" cy="49238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纯粹链路延时</a:t>
                </a:r>
                <a14:m>
                  <m:oMath xmlns:m="http://schemas.openxmlformats.org/officeDocument/2006/math">
                    <m:sSub>
                      <m:sSubPr>
                        <m:ctrlPr>
                          <a:rPr lang="en-US" altLang="zh-CN" i="1" smtClean="0">
                            <a:latin typeface="Cambria Math" charset="0"/>
                          </a:rPr>
                        </m:ctrlPr>
                      </m:sSubPr>
                      <m:e>
                        <m:r>
                          <a:rPr lang="en-US" altLang="zh-CN" b="0" i="1" smtClean="0">
                            <a:latin typeface="Cambria Math" charset="0"/>
                          </a:rPr>
                          <m:t>𝑇</m:t>
                        </m:r>
                      </m:e>
                      <m:sub>
                        <m:r>
                          <a:rPr lang="en-US" altLang="zh-CN" b="0" i="1" smtClean="0">
                            <a:latin typeface="Cambria Math" charset="0"/>
                          </a:rPr>
                          <m:t>𝑝𝑢𝑟𝑒</m:t>
                        </m:r>
                      </m:sub>
                    </m:sSub>
                  </m:oMath>
                </a14:m>
                <a:endParaRPr lang="zh-CN" altLang="en-US" dirty="0"/>
              </a:p>
            </p:txBody>
          </p:sp>
        </mc:Choice>
        <mc:Fallback xmlns="">
          <p:sp>
            <p:nvSpPr>
              <p:cNvPr id="15" name="矩形 5"/>
              <p:cNvSpPr>
                <a:spLocks noRot="1" noChangeAspect="1" noMove="1" noResize="1" noEditPoints="1" noAdjustHandles="1" noChangeArrowheads="1" noChangeShapeType="1" noTextEdit="1"/>
              </p:cNvSpPr>
              <p:nvPr/>
            </p:nvSpPr>
            <p:spPr bwMode="auto">
              <a:xfrm>
                <a:off x="3723311" y="4517377"/>
                <a:ext cx="2716041" cy="492380"/>
              </a:xfrm>
              <a:prstGeom prst="rect">
                <a:avLst/>
              </a:prstGeom>
              <a:blipFill rotWithShape="0">
                <a:blip r:embed="rId7"/>
                <a:stretch>
                  <a:fillRect l="-2673" t="-9412" b="-15294"/>
                </a:stretch>
              </a:blipFill>
              <a:ln>
                <a:headEnd type="none" w="med" len="med"/>
                <a:tailEnd type="none" w="med" len="med"/>
              </a:ln>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标题 1"/>
              <p:cNvSpPr>
                <a:spLocks noGrp="1"/>
              </p:cNvSpPr>
              <p:nvPr>
                <p:ph type="title"/>
              </p:nvPr>
            </p:nvSpPr>
            <p:spPr/>
            <p:txBody>
              <a:bodyPr/>
              <a:lstStyle/>
              <a:p>
                <a:pPr eaLnBrk="1" hangingPunct="1"/>
                <a:r>
                  <a:rPr lang="zh-CN" altLang="en-US" dirty="0" smtClean="0"/>
                  <a:t>排队堵塞</a:t>
                </a:r>
                <a14:m>
                  <m:oMath xmlns:m="http://schemas.openxmlformats.org/officeDocument/2006/math">
                    <m:sSub>
                      <m:sSubPr>
                        <m:ctrlPr>
                          <a:rPr lang="en-US" altLang="zh-CN" i="1" smtClean="0">
                            <a:latin typeface="Cambria Math" charset="0"/>
                          </a:rPr>
                        </m:ctrlPr>
                      </m:sSubPr>
                      <m:e>
                        <m:r>
                          <a:rPr lang="en-US" altLang="zh-CN" b="1" i="1" smtClean="0">
                            <a:latin typeface="Cambria Math" charset="0"/>
                          </a:rPr>
                          <m:t>𝑻</m:t>
                        </m:r>
                      </m:e>
                      <m:sub>
                        <m:r>
                          <m:rPr>
                            <m:sty m:val="p"/>
                          </m:rPr>
                          <a:rPr lang="en-US" altLang="zh-CN" b="1" i="1" smtClean="0">
                            <a:latin typeface="Cambria Math" charset="0"/>
                          </a:rPr>
                          <m:t>queue</m:t>
                        </m:r>
                      </m:sub>
                    </m:sSub>
                  </m:oMath>
                </a14:m>
                <a:endParaRPr lang="zh-CN" altLang="en-US" dirty="0"/>
              </a:p>
            </p:txBody>
          </p:sp>
        </mc:Choice>
        <mc:Fallback xmlns="">
          <p:sp>
            <p:nvSpPr>
              <p:cNvPr id="21506" name="标题 1"/>
              <p:cNvSpPr>
                <a:spLocks noGrp="1" noRot="1" noChangeAspect="1" noMove="1" noResize="1" noEditPoints="1" noAdjustHandles="1" noChangeArrowheads="1" noChangeShapeType="1" noTextEdit="1"/>
              </p:cNvSpPr>
              <p:nvPr>
                <p:ph type="title"/>
              </p:nvPr>
            </p:nvSpPr>
            <p:spPr>
              <a:blipFill rotWithShape="0">
                <a:blip r:embed="rId3"/>
                <a:stretch>
                  <a:fillRect t="-6195" b="-3540"/>
                </a:stretch>
              </a:blipFill>
            </p:spPr>
            <p:txBody>
              <a:bodyPr/>
              <a:lstStyle/>
              <a:p>
                <a:r>
                  <a:rPr lang="en-US">
                    <a:noFill/>
                  </a:rPr>
                  <a:t> </a:t>
                </a:r>
              </a:p>
            </p:txBody>
          </p:sp>
        </mc:Fallback>
      </mc:AlternateContent>
      <p:sp>
        <p:nvSpPr>
          <p:cNvPr id="17" name="圆角矩形 6"/>
          <p:cNvSpPr/>
          <p:nvPr/>
        </p:nvSpPr>
        <p:spPr bwMode="auto">
          <a:xfrm>
            <a:off x="466005" y="1321159"/>
            <a:ext cx="2980294"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交换机内部报文排队</a:t>
            </a:r>
            <a:endParaRPr lang="zh-CN" altLang="en-US" dirty="0"/>
          </a:p>
        </p:txBody>
      </p:sp>
      <p:pic>
        <p:nvPicPr>
          <p:cNvPr id="15" name="Picture 14"/>
          <p:cNvPicPr>
            <a:picLocks noChangeAspect="1"/>
          </p:cNvPicPr>
          <p:nvPr/>
        </p:nvPicPr>
        <p:blipFill>
          <a:blip r:embed="rId4"/>
          <a:stretch>
            <a:fillRect/>
          </a:stretch>
        </p:blipFill>
        <p:spPr>
          <a:xfrm>
            <a:off x="3586616" y="867947"/>
            <a:ext cx="5583662" cy="1932806"/>
          </a:xfrm>
          <a:prstGeom prst="rect">
            <a:avLst/>
          </a:prstGeom>
        </p:spPr>
      </p:pic>
      <p:sp>
        <p:nvSpPr>
          <p:cNvPr id="18" name="Rectangle 17"/>
          <p:cNvSpPr/>
          <p:nvPr/>
        </p:nvSpPr>
        <p:spPr>
          <a:xfrm>
            <a:off x="320390" y="2833764"/>
            <a:ext cx="8496944" cy="1477328"/>
          </a:xfrm>
          <a:prstGeom prst="rect">
            <a:avLst/>
          </a:prstGeom>
        </p:spPr>
        <p:txBody>
          <a:bodyPr wrap="square">
            <a:spAutoFit/>
          </a:bodyPr>
          <a:lstStyle/>
          <a:p>
            <a:r>
              <a:rPr lang="zh-CN" altLang="en-US" sz="1800" dirty="0" smtClean="0"/>
              <a:t>当网络流量</a:t>
            </a:r>
            <a:r>
              <a:rPr lang="zh-CN" altLang="en-US" sz="1800" dirty="0" smtClean="0">
                <a:solidFill>
                  <a:srgbClr val="FF0000"/>
                </a:solidFill>
              </a:rPr>
              <a:t>加剧</a:t>
            </a:r>
            <a:r>
              <a:rPr lang="zh-CN" altLang="en-US" sz="1800" dirty="0" smtClean="0"/>
              <a:t>时，报文会经历</a:t>
            </a:r>
            <a:r>
              <a:rPr lang="zh-CN" altLang="en-US" sz="1800" dirty="0" smtClean="0">
                <a:solidFill>
                  <a:srgbClr val="FF0000"/>
                </a:solidFill>
              </a:rPr>
              <a:t>不确定</a:t>
            </a:r>
            <a:r>
              <a:rPr lang="zh-CN" altLang="en-US" sz="1800" dirty="0" smtClean="0"/>
              <a:t>的排队时间，直到交换机把队列前的报文处理完毕，然后报文会经历装包解包过程，这个过程的耗时与所采用协议有关。当然，如果采用硬件时间戳，那么装包解包可以忽略。不过，流量加剧一般只是暂时性的，恢复性的，不过一旦发生，就会导致时延发生较大突变。因此，可以将这类变化定义为：</a:t>
            </a:r>
            <a:endParaRPr lang="en-US" sz="1800" dirty="0"/>
          </a:p>
        </p:txBody>
      </p:sp>
      <p:sp>
        <p:nvSpPr>
          <p:cNvPr id="22" name="Rectangle 21"/>
          <p:cNvSpPr/>
          <p:nvPr/>
        </p:nvSpPr>
        <p:spPr>
          <a:xfrm>
            <a:off x="1547664" y="4036454"/>
            <a:ext cx="2384719" cy="461665"/>
          </a:xfrm>
          <a:prstGeom prst="rect">
            <a:avLst/>
          </a:prstGeom>
        </p:spPr>
        <p:txBody>
          <a:bodyPr wrap="square">
            <a:spAutoFit/>
          </a:bodyPr>
          <a:lstStyle/>
          <a:p>
            <a:r>
              <a:rPr lang="zh-CN" altLang="en-US" dirty="0" smtClean="0">
                <a:solidFill>
                  <a:srgbClr val="FF0000"/>
                </a:solidFill>
              </a:rPr>
              <a:t>暂时性时延突变</a:t>
            </a:r>
            <a:endParaRPr lang="en-US" dirty="0">
              <a:solidFill>
                <a:srgbClr val="FF0000"/>
              </a:solidFill>
            </a:endParaRPr>
          </a:p>
        </p:txBody>
      </p:sp>
      <p:pic>
        <p:nvPicPr>
          <p:cNvPr id="23" name="Picture 22"/>
          <p:cNvPicPr>
            <a:picLocks noChangeAspect="1"/>
          </p:cNvPicPr>
          <p:nvPr/>
        </p:nvPicPr>
        <p:blipFill>
          <a:blip r:embed="rId5"/>
          <a:stretch>
            <a:fillRect/>
          </a:stretch>
        </p:blipFill>
        <p:spPr>
          <a:xfrm>
            <a:off x="3131840" y="4629062"/>
            <a:ext cx="2880320" cy="1071747"/>
          </a:xfrm>
          <a:prstGeom prst="rect">
            <a:avLst/>
          </a:prstGeom>
        </p:spPr>
      </p:pic>
      <mc:AlternateContent xmlns:mc="http://schemas.openxmlformats.org/markup-compatibility/2006" xmlns:a14="http://schemas.microsoft.com/office/drawing/2010/main">
        <mc:Choice Requires="a14">
          <p:sp>
            <p:nvSpPr>
              <p:cNvPr id="24" name="Rectangle 23"/>
              <p:cNvSpPr/>
              <p:nvPr/>
            </p:nvSpPr>
            <p:spPr>
              <a:xfrm>
                <a:off x="2749218" y="5808960"/>
                <a:ext cx="4572000" cy="604204"/>
              </a:xfrm>
              <a:prstGeom prst="rect">
                <a:avLst/>
              </a:prstGeom>
            </p:spPr>
            <p:txBody>
              <a:bodyPr>
                <a:spAutoFit/>
              </a:bodyPr>
              <a:lstStyle/>
              <a:p>
                <a:r>
                  <a:rPr lang="en-US" altLang="zh-CN" sz="1600" dirty="0" smtClean="0">
                    <a:latin typeface="CMMI12" charset="0"/>
                  </a:rPr>
                  <a:t>S</a:t>
                </a:r>
                <a:r>
                  <a:rPr lang="en-US" altLang="zh-CN" sz="1600" dirty="0">
                    <a:latin typeface="CMR12" charset="0"/>
                  </a:rPr>
                  <a:t>(</a:t>
                </a:r>
                <a:r>
                  <a:rPr lang="en-US" altLang="zh-CN" sz="1600" dirty="0" err="1">
                    <a:latin typeface="CMMI12" charset="0"/>
                  </a:rPr>
                  <a:t>i</a:t>
                </a:r>
                <a:r>
                  <a:rPr lang="en-US" altLang="zh-CN" sz="1600" dirty="0">
                    <a:latin typeface="CMR12" charset="0"/>
                  </a:rPr>
                  <a:t>) </a:t>
                </a:r>
                <a:r>
                  <a:rPr lang="zh-CN" altLang="en-US" sz="1600" dirty="0">
                    <a:latin typeface="AdobeSongStd-Light-Identity-H" charset="0"/>
                  </a:rPr>
                  <a:t>是一个开关量</a:t>
                </a:r>
                <a:r>
                  <a:rPr lang="en-US" altLang="zh-CN" sz="1600" dirty="0">
                    <a:latin typeface="AdobeSongStd-Light-Identity-H" charset="0"/>
                  </a:rPr>
                  <a:t>,</a:t>
                </a:r>
                <a:r>
                  <a:rPr lang="zh-CN" altLang="en-US" sz="1600" dirty="0">
                    <a:latin typeface="AdobeSongStd-Light-Identity-H" charset="0"/>
                  </a:rPr>
                  <a:t>等于 </a:t>
                </a:r>
                <a:r>
                  <a:rPr lang="en-US" altLang="zh-CN" sz="1600" dirty="0">
                    <a:latin typeface="TeXGyreTermes-Regular-Identity-H" charset="0"/>
                  </a:rPr>
                  <a:t>1 </a:t>
                </a:r>
                <a:r>
                  <a:rPr lang="zh-CN" altLang="en-US" sz="1600" dirty="0">
                    <a:latin typeface="AdobeSongStd-Light-Identity-H" charset="0"/>
                  </a:rPr>
                  <a:t>的概率</a:t>
                </a:r>
                <a:r>
                  <a:rPr lang="zh-CN" altLang="en-US" sz="1600" dirty="0" smtClean="0">
                    <a:latin typeface="AdobeSongStd-Light-Identity-H" charset="0"/>
                  </a:rPr>
                  <a:t>为</a:t>
                </a:r>
                <a14:m>
                  <m:oMath xmlns:m="http://schemas.openxmlformats.org/officeDocument/2006/math">
                    <m:sSub>
                      <m:sSubPr>
                        <m:ctrlPr>
                          <a:rPr lang="en-US" altLang="zh-CN" sz="1600" i="1" smtClean="0">
                            <a:latin typeface="Cambria Math" charset="0"/>
                          </a:rPr>
                        </m:ctrlPr>
                      </m:sSubPr>
                      <m:e>
                        <m:r>
                          <a:rPr lang="en-US" altLang="zh-CN" sz="1600" b="0" i="1" smtClean="0">
                            <a:latin typeface="Cambria Math" charset="0"/>
                          </a:rPr>
                          <m:t>𝑃</m:t>
                        </m:r>
                      </m:e>
                      <m:sub>
                        <m:r>
                          <a:rPr lang="en-US" altLang="zh-CN" sz="1600" b="0" i="1" smtClean="0">
                            <a:latin typeface="Cambria Math" charset="0"/>
                          </a:rPr>
                          <m:t>𝑛𝑒𝑡</m:t>
                        </m:r>
                        <m:r>
                          <a:rPr lang="en-US" altLang="zh-CN" sz="1600" b="0" i="1" smtClean="0">
                            <a:latin typeface="Cambria Math" charset="0"/>
                          </a:rPr>
                          <m:t>−</m:t>
                        </m:r>
                        <m:r>
                          <a:rPr lang="en-US" altLang="zh-CN" sz="1600" b="0" i="1" smtClean="0">
                            <a:latin typeface="Cambria Math" charset="0"/>
                          </a:rPr>
                          <m:t>𝑏𝑢𝑠𝑦</m:t>
                        </m:r>
                      </m:sub>
                    </m:sSub>
                  </m:oMath>
                </a14:m>
                <a:endParaRPr lang="zh-CN" altLang="en-US" sz="1600" b="0" dirty="0" smtClean="0">
                  <a:latin typeface="AdobeSongStd-Light-Identity-H" charset="0"/>
                </a:endParaRPr>
              </a:p>
              <a:p>
                <a:r>
                  <a:rPr lang="en-US" altLang="zh-CN" sz="1600" dirty="0" smtClean="0"/>
                  <a:t>W(i)</a:t>
                </a:r>
                <a:r>
                  <a:rPr lang="zh-CN" altLang="en-US" sz="1600" dirty="0" smtClean="0"/>
                  <a:t>表示真实堵塞延时</a:t>
                </a:r>
                <a:endParaRPr lang="zh-CN" altLang="en-US" sz="1600" dirty="0"/>
              </a:p>
            </p:txBody>
          </p:sp>
        </mc:Choice>
        <mc:Fallback xmlns="">
          <p:sp>
            <p:nvSpPr>
              <p:cNvPr id="24" name="Rectangle 23"/>
              <p:cNvSpPr>
                <a:spLocks noRot="1" noChangeAspect="1" noMove="1" noResize="1" noEditPoints="1" noAdjustHandles="1" noChangeArrowheads="1" noChangeShapeType="1" noTextEdit="1"/>
              </p:cNvSpPr>
              <p:nvPr/>
            </p:nvSpPr>
            <p:spPr>
              <a:xfrm>
                <a:off x="2749218" y="5808960"/>
                <a:ext cx="4572000" cy="604204"/>
              </a:xfrm>
              <a:prstGeom prst="rect">
                <a:avLst/>
              </a:prstGeom>
              <a:blipFill rotWithShape="0">
                <a:blip r:embed="rId6"/>
                <a:stretch>
                  <a:fillRect l="-800" t="-5051" b="-13131"/>
                </a:stretch>
              </a:blipFill>
            </p:spPr>
            <p:txBody>
              <a:bodyPr/>
              <a:lstStyle/>
              <a:p>
                <a:r>
                  <a:rPr lang="en-US">
                    <a:noFill/>
                  </a:rPr>
                  <a:t> </a:t>
                </a:r>
              </a:p>
            </p:txBody>
          </p:sp>
        </mc:Fallback>
      </mc:AlternateContent>
    </p:spTree>
    <p:extLst>
      <p:ext uri="{BB962C8B-B14F-4D97-AF65-F5344CB8AC3E}">
        <p14:creationId xmlns:p14="http://schemas.microsoft.com/office/powerpoint/2010/main" val="43468167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1506" name="标题 1"/>
              <p:cNvSpPr>
                <a:spLocks noGrp="1"/>
              </p:cNvSpPr>
              <p:nvPr>
                <p:ph type="title"/>
              </p:nvPr>
            </p:nvSpPr>
            <p:spPr/>
            <p:txBody>
              <a:bodyPr/>
              <a:lstStyle/>
              <a:p>
                <a:pPr eaLnBrk="1" hangingPunct="1"/>
                <a:r>
                  <a:rPr lang="zh-CN" altLang="en-US" dirty="0" smtClean="0"/>
                  <a:t>纯粹链路延时</a:t>
                </a:r>
                <a14:m>
                  <m:oMath xmlns:m="http://schemas.openxmlformats.org/officeDocument/2006/math">
                    <m:sSub>
                      <m:sSubPr>
                        <m:ctrlPr>
                          <a:rPr lang="en-US" altLang="zh-CN" i="1" smtClean="0">
                            <a:latin typeface="Cambria Math" charset="0"/>
                          </a:rPr>
                        </m:ctrlPr>
                      </m:sSubPr>
                      <m:e>
                        <m:r>
                          <a:rPr lang="en-US" altLang="zh-CN" b="1" i="1" smtClean="0">
                            <a:latin typeface="Cambria Math" charset="0"/>
                          </a:rPr>
                          <m:t>𝑻</m:t>
                        </m:r>
                      </m:e>
                      <m:sub>
                        <m:r>
                          <m:rPr>
                            <m:sty m:val="p"/>
                          </m:rPr>
                          <a:rPr lang="en-US" altLang="zh-CN" b="1" i="1" smtClean="0">
                            <a:latin typeface="Cambria Math" charset="0"/>
                          </a:rPr>
                          <m:t>pure</m:t>
                        </m:r>
                      </m:sub>
                    </m:sSub>
                  </m:oMath>
                </a14:m>
                <a:endParaRPr lang="zh-CN" altLang="en-US" dirty="0"/>
              </a:p>
            </p:txBody>
          </p:sp>
        </mc:Choice>
        <mc:Fallback>
          <p:sp>
            <p:nvSpPr>
              <p:cNvPr id="21506" name="标题 1"/>
              <p:cNvSpPr>
                <a:spLocks noGrp="1" noRot="1" noChangeAspect="1" noMove="1" noResize="1" noEditPoints="1" noAdjustHandles="1" noChangeArrowheads="1" noChangeShapeType="1" noTextEdit="1"/>
              </p:cNvSpPr>
              <p:nvPr>
                <p:ph type="title"/>
              </p:nvPr>
            </p:nvSpPr>
            <p:spPr>
              <a:blipFill rotWithShape="0">
                <a:blip r:embed="rId3"/>
                <a:stretch>
                  <a:fillRect t="-6195" b="-3540"/>
                </a:stretch>
              </a:blipFill>
            </p:spPr>
            <p:txBody>
              <a:bodyPr/>
              <a:lstStyle/>
              <a:p>
                <a:r>
                  <a:rPr lang="en-US">
                    <a:noFill/>
                  </a:rPr>
                  <a:t> </a:t>
                </a:r>
              </a:p>
            </p:txBody>
          </p:sp>
        </mc:Fallback>
      </mc:AlternateContent>
      <p:pic>
        <p:nvPicPr>
          <p:cNvPr id="9" name="Picture 8"/>
          <p:cNvPicPr>
            <a:picLocks noChangeAspect="1"/>
          </p:cNvPicPr>
          <p:nvPr/>
        </p:nvPicPr>
        <p:blipFill>
          <a:blip r:embed="rId4"/>
          <a:stretch>
            <a:fillRect/>
          </a:stretch>
        </p:blipFill>
        <p:spPr>
          <a:xfrm>
            <a:off x="4572000" y="1268760"/>
            <a:ext cx="3983393" cy="4149080"/>
          </a:xfrm>
          <a:prstGeom prst="rect">
            <a:avLst/>
          </a:prstGeom>
        </p:spPr>
      </p:pic>
      <p:sp>
        <p:nvSpPr>
          <p:cNvPr id="2" name="Rectangle 1"/>
          <p:cNvSpPr/>
          <p:nvPr/>
        </p:nvSpPr>
        <p:spPr>
          <a:xfrm>
            <a:off x="107504" y="1412776"/>
            <a:ext cx="4248472" cy="1938992"/>
          </a:xfrm>
          <a:prstGeom prst="rect">
            <a:avLst/>
          </a:prstGeom>
        </p:spPr>
        <p:txBody>
          <a:bodyPr wrap="square">
            <a:spAutoFit/>
          </a:bodyPr>
          <a:lstStyle/>
          <a:p>
            <a:r>
              <a:rPr lang="zh-CN" altLang="en-US" sz="2000" dirty="0" smtClean="0"/>
              <a:t>当拓扑结构发生变化，报文的</a:t>
            </a:r>
            <a:r>
              <a:rPr lang="zh-CN" altLang="en-US" sz="2000" dirty="0" smtClean="0">
                <a:solidFill>
                  <a:srgbClr val="FF0000"/>
                </a:solidFill>
              </a:rPr>
              <a:t>传输路径</a:t>
            </a:r>
            <a:r>
              <a:rPr lang="zh-CN" altLang="en-US" sz="2000" dirty="0" smtClean="0"/>
              <a:t>也发生了直接变化，从而导致报文在传输过程中消耗的时间也完全不一样。因此，一旦发生拓扑结构变化，链路时延将发生不可恢复的变化，因此，可以将这类变化定义为：</a:t>
            </a:r>
          </a:p>
        </p:txBody>
      </p:sp>
      <p:sp>
        <p:nvSpPr>
          <p:cNvPr id="7" name="Rectangle 6"/>
          <p:cNvSpPr/>
          <p:nvPr/>
        </p:nvSpPr>
        <p:spPr>
          <a:xfrm>
            <a:off x="878928" y="3434516"/>
            <a:ext cx="2384719" cy="461665"/>
          </a:xfrm>
          <a:prstGeom prst="rect">
            <a:avLst/>
          </a:prstGeom>
        </p:spPr>
        <p:txBody>
          <a:bodyPr wrap="square">
            <a:spAutoFit/>
          </a:bodyPr>
          <a:lstStyle/>
          <a:p>
            <a:r>
              <a:rPr lang="zh-CN" altLang="en-US" smtClean="0">
                <a:solidFill>
                  <a:srgbClr val="FF0000"/>
                </a:solidFill>
              </a:rPr>
              <a:t>持久性时延变化</a:t>
            </a:r>
            <a:endParaRPr lang="en-US" dirty="0">
              <a:solidFill>
                <a:srgbClr val="FF0000"/>
              </a:solidFill>
            </a:endParaRPr>
          </a:p>
        </p:txBody>
      </p:sp>
      <p:pic>
        <p:nvPicPr>
          <p:cNvPr id="8" name="Picture 7"/>
          <p:cNvPicPr>
            <a:picLocks noChangeAspect="1"/>
          </p:cNvPicPr>
          <p:nvPr/>
        </p:nvPicPr>
        <p:blipFill>
          <a:blip r:embed="rId5"/>
          <a:stretch>
            <a:fillRect/>
          </a:stretch>
        </p:blipFill>
        <p:spPr>
          <a:xfrm>
            <a:off x="172788" y="3982337"/>
            <a:ext cx="3751140" cy="100555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95535" y="5500588"/>
                <a:ext cx="8159857" cy="622735"/>
              </a:xfrm>
              <a:prstGeom prst="rect">
                <a:avLst/>
              </a:prstGeom>
            </p:spPr>
            <p:txBody>
              <a:bodyPr wrap="square">
                <a:spAutoFit/>
              </a:bodyPr>
              <a:lstStyle/>
              <a:p>
                <a14:m>
                  <m:oMath xmlns:m="http://schemas.openxmlformats.org/officeDocument/2006/math">
                    <m:sSub>
                      <m:sSubPr>
                        <m:ctrlPr>
                          <a:rPr lang="en-US" altLang="zh-CN" sz="1600" i="1" smtClean="0">
                            <a:latin typeface="Cambria Math" charset="0"/>
                          </a:rPr>
                        </m:ctrlPr>
                      </m:sSubPr>
                      <m:e>
                        <m:r>
                          <a:rPr lang="en-US" altLang="zh-CN" sz="1600" b="0" i="1" smtClean="0">
                            <a:latin typeface="Cambria Math" charset="0"/>
                          </a:rPr>
                          <m:t>𝑇</m:t>
                        </m:r>
                      </m:e>
                      <m:sub>
                        <m:r>
                          <a:rPr lang="en-US" altLang="zh-CN" sz="1600" b="0" i="1" smtClean="0">
                            <a:latin typeface="Cambria Math" charset="0"/>
                          </a:rPr>
                          <m:t>𝑝</m:t>
                        </m:r>
                      </m:sub>
                    </m:sSub>
                    <m:r>
                      <a:rPr lang="en-US" altLang="zh-CN" sz="1600" b="0" i="1" smtClean="0">
                        <a:latin typeface="Cambria Math" charset="0"/>
                      </a:rPr>
                      <m:t>(</m:t>
                    </m:r>
                    <m:r>
                      <a:rPr lang="en-US" altLang="zh-CN" sz="1600" b="0" i="1" smtClean="0">
                        <a:latin typeface="Cambria Math" charset="0"/>
                      </a:rPr>
                      <m:t>𝑖</m:t>
                    </m:r>
                    <m:r>
                      <a:rPr lang="en-US" altLang="zh-CN" sz="1600" b="0" i="1" smtClean="0">
                        <a:latin typeface="Cambria Math" charset="0"/>
                      </a:rPr>
                      <m:t>)</m:t>
                    </m:r>
                  </m:oMath>
                </a14:m>
                <a:r>
                  <a:rPr lang="zh-CN" altLang="en-US" sz="1600" dirty="0" smtClean="0">
                    <a:latin typeface="AdobeSongStd-Light-Identity-H" charset="0"/>
                  </a:rPr>
                  <a:t>用来表示在固定的拓扑结构下</a:t>
                </a:r>
                <a:r>
                  <a:rPr lang="zh-CN" altLang="en-US" sz="1600" dirty="0">
                    <a:latin typeface="AdobeSongStd-Light-Identity-H" charset="0"/>
                  </a:rPr>
                  <a:t>，</a:t>
                </a:r>
                <a:r>
                  <a:rPr lang="zh-CN" altLang="en-US" sz="1600" dirty="0" smtClean="0">
                    <a:latin typeface="AdobeSongStd-Light-Identity-H" charset="0"/>
                  </a:rPr>
                  <a:t>不考虑堵塞和抖动等外界干扰的纯粹链路延时。可知在拓扑结构一定时该值将保持不变。</a:t>
                </a:r>
                <a14:m>
                  <m:oMath xmlns:m="http://schemas.openxmlformats.org/officeDocument/2006/math">
                    <m:sSub>
                      <m:sSubPr>
                        <m:ctrlPr>
                          <a:rPr lang="en-US" altLang="zh-CN" sz="1600" i="1">
                            <a:latin typeface="Cambria Math" charset="0"/>
                          </a:rPr>
                        </m:ctrlPr>
                      </m:sSubPr>
                      <m:e>
                        <m:r>
                          <a:rPr lang="en-US" altLang="zh-CN" sz="1600" b="0" i="1" smtClean="0">
                            <a:latin typeface="Cambria Math" charset="0"/>
                          </a:rPr>
                          <m:t>𝑃</m:t>
                        </m:r>
                      </m:e>
                      <m:sub>
                        <m:r>
                          <a:rPr lang="en-US" altLang="zh-CN" sz="1600" i="1">
                            <a:latin typeface="Cambria Math" charset="0"/>
                          </a:rPr>
                          <m:t>𝑝</m:t>
                        </m:r>
                        <m:r>
                          <a:rPr lang="en-US" altLang="zh-CN" sz="1600" b="0" i="1" smtClean="0">
                            <a:latin typeface="Cambria Math" charset="0"/>
                          </a:rPr>
                          <m:t>𝑎𝑡h</m:t>
                        </m:r>
                        <m:r>
                          <a:rPr lang="en-US" altLang="zh-CN" sz="1600" b="0" i="1" smtClean="0">
                            <a:latin typeface="Cambria Math" charset="0"/>
                          </a:rPr>
                          <m:t>_</m:t>
                        </m:r>
                        <m:r>
                          <a:rPr lang="en-US" altLang="zh-CN" sz="1600" b="0" i="1" smtClean="0">
                            <a:latin typeface="Cambria Math" charset="0"/>
                          </a:rPr>
                          <m:t>𝑠𝑡𝑎𝑏𝑙𝑒</m:t>
                        </m:r>
                      </m:sub>
                    </m:sSub>
                  </m:oMath>
                </a14:m>
                <a:r>
                  <a:rPr lang="zh-CN" altLang="en-US" sz="1600" dirty="0" smtClean="0">
                    <a:latin typeface="AdobeSongStd-Light-Identity-H" charset="0"/>
                  </a:rPr>
                  <a:t>即表示拓扑结构</a:t>
                </a:r>
                <a:r>
                  <a:rPr lang="zh-CN" altLang="en-US" sz="1600" smtClean="0">
                    <a:latin typeface="AdobeSongStd-Light-Identity-H" charset="0"/>
                  </a:rPr>
                  <a:t>稳定的概率 </a:t>
                </a:r>
                <a:endParaRPr lang="zh-CN" alt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395535" y="5500588"/>
                <a:ext cx="8159857" cy="622735"/>
              </a:xfrm>
              <a:prstGeom prst="rect">
                <a:avLst/>
              </a:prstGeom>
              <a:blipFill rotWithShape="0">
                <a:blip r:embed="rId6"/>
                <a:stretch>
                  <a:fillRect l="-448" t="-4902" b="-6863"/>
                </a:stretch>
              </a:blipFill>
            </p:spPr>
            <p:txBody>
              <a:bodyPr/>
              <a:lstStyle/>
              <a:p>
                <a:r>
                  <a:rPr lang="en-US">
                    <a:noFill/>
                  </a:rPr>
                  <a:t> </a:t>
                </a:r>
              </a:p>
            </p:txBody>
          </p:sp>
        </mc:Fallback>
      </mc:AlternateContent>
    </p:spTree>
    <p:extLst>
      <p:ext uri="{BB962C8B-B14F-4D97-AF65-F5344CB8AC3E}">
        <p14:creationId xmlns:p14="http://schemas.microsoft.com/office/powerpoint/2010/main" val="175185626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r>
              <a:rPr lang="zh-CN" altLang="en-US"/>
              <a:t>固有时延抖动优化</a:t>
            </a:r>
          </a:p>
        </p:txBody>
      </p:sp>
      <p:sp>
        <p:nvSpPr>
          <p:cNvPr id="2" name="下箭头 1"/>
          <p:cNvSpPr/>
          <p:nvPr/>
        </p:nvSpPr>
        <p:spPr bwMode="auto">
          <a:xfrm>
            <a:off x="1187624" y="2420888"/>
            <a:ext cx="457200" cy="1447800"/>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p>
            <a:pPr algn="ctr" eaLnBrk="1" hangingPunct="1">
              <a:defRPr/>
            </a:pPr>
            <a:endParaRPr lang="zh-CN" altLang="en-US">
              <a:solidFill>
                <a:schemeClr val="tx1"/>
              </a:solidFill>
            </a:endParaRPr>
          </a:p>
        </p:txBody>
      </p:sp>
      <p:sp>
        <p:nvSpPr>
          <p:cNvPr id="5" name="圆角矩形 4"/>
          <p:cNvSpPr/>
          <p:nvPr/>
        </p:nvSpPr>
        <p:spPr bwMode="auto">
          <a:xfrm>
            <a:off x="446262" y="4121093"/>
            <a:ext cx="2066925" cy="51435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最小二乘拟合</a:t>
            </a:r>
          </a:p>
        </p:txBody>
      </p:sp>
      <p:sp>
        <p:nvSpPr>
          <p:cNvPr id="6" name="矩形 5"/>
          <p:cNvSpPr/>
          <p:nvPr/>
        </p:nvSpPr>
        <p:spPr bwMode="auto">
          <a:xfrm>
            <a:off x="1863899" y="2863793"/>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时延样本</a:t>
            </a:r>
          </a:p>
        </p:txBody>
      </p:sp>
      <mc:AlternateContent xmlns:mc="http://schemas.openxmlformats.org/markup-compatibility/2006" xmlns:a14="http://schemas.microsoft.com/office/drawing/2010/main">
        <mc:Choice Requires="a14">
          <p:sp>
            <p:nvSpPr>
              <p:cNvPr id="7" name="圆角矩形 4"/>
              <p:cNvSpPr/>
              <p:nvPr/>
            </p:nvSpPr>
            <p:spPr bwMode="auto">
              <a:xfrm>
                <a:off x="283577" y="1658959"/>
                <a:ext cx="2265302" cy="551925"/>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时延抖动</a:t>
                </a:r>
                <a14:m>
                  <m:oMath xmlns:m="http://schemas.openxmlformats.org/officeDocument/2006/math">
                    <m:sSub>
                      <m:sSubPr>
                        <m:ctrlPr>
                          <a:rPr lang="en-US" altLang="zh-CN" i="1">
                            <a:latin typeface="Cambria Math" charset="0"/>
                          </a:rPr>
                        </m:ctrlPr>
                      </m:sSubPr>
                      <m:e>
                        <m:r>
                          <a:rPr lang="en-US" altLang="zh-CN" b="1" i="1">
                            <a:latin typeface="Cambria Math" charset="0"/>
                          </a:rPr>
                          <m:t>𝑻</m:t>
                        </m:r>
                      </m:e>
                      <m:sub>
                        <m:r>
                          <a:rPr lang="en-US" altLang="zh-CN" b="1" i="1" smtClean="0">
                            <a:latin typeface="Cambria Math" charset="0"/>
                          </a:rPr>
                          <m:t>𝒋𝒊𝒕𝒕𝒆𝒓</m:t>
                        </m:r>
                      </m:sub>
                    </m:sSub>
                  </m:oMath>
                </a14:m>
                <a:endParaRPr lang="zh-CN" altLang="en-US" dirty="0"/>
              </a:p>
            </p:txBody>
          </p:sp>
        </mc:Choice>
        <mc:Fallback xmlns="">
          <p:sp>
            <p:nvSpPr>
              <p:cNvPr id="7" name="圆角矩形 4"/>
              <p:cNvSpPr>
                <a:spLocks noRot="1" noChangeAspect="1" noMove="1" noResize="1" noEditPoints="1" noAdjustHandles="1" noChangeArrowheads="1" noChangeShapeType="1" noTextEdit="1"/>
              </p:cNvSpPr>
              <p:nvPr/>
            </p:nvSpPr>
            <p:spPr bwMode="auto">
              <a:xfrm>
                <a:off x="283577" y="1658959"/>
                <a:ext cx="2265302" cy="551925"/>
              </a:xfrm>
              <a:prstGeom prst="roundRect">
                <a:avLst/>
              </a:prstGeom>
              <a:blipFill rotWithShape="0">
                <a:blip r:embed="rId3"/>
                <a:stretch>
                  <a:fillRect l="-2667" t="-4211" b="-7368"/>
                </a:stretch>
              </a:blipFill>
              <a:ln>
                <a:headEnd type="none" w="med" len="med"/>
                <a:tailEnd type="none" w="med" len="med"/>
              </a:ln>
              <a:extLst/>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284888" y="1124744"/>
            <a:ext cx="5705522" cy="4596912"/>
          </a:xfrm>
          <a:prstGeom prst="rect">
            <a:avLst/>
          </a:prstGeom>
        </p:spPr>
      </p:pic>
      <p:pic>
        <p:nvPicPr>
          <p:cNvPr id="8" name="Picture 7"/>
          <p:cNvPicPr>
            <a:picLocks noChangeAspect="1"/>
          </p:cNvPicPr>
          <p:nvPr/>
        </p:nvPicPr>
        <p:blipFill>
          <a:blip r:embed="rId5"/>
          <a:stretch>
            <a:fillRect/>
          </a:stretch>
        </p:blipFill>
        <p:spPr>
          <a:xfrm>
            <a:off x="336593" y="4688199"/>
            <a:ext cx="2442108" cy="201328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lang="zh-CN" altLang="en-US" dirty="0"/>
              <a:t>暂时性时延变化</a:t>
            </a:r>
            <a:r>
              <a:rPr lang="en-US" altLang="zh-CN" dirty="0"/>
              <a:t>—</a:t>
            </a:r>
            <a:r>
              <a:rPr lang="zh-CN" altLang="en-US" dirty="0"/>
              <a:t>动态阈值法</a:t>
            </a:r>
          </a:p>
        </p:txBody>
      </p:sp>
      <p:sp>
        <p:nvSpPr>
          <p:cNvPr id="3" name="圆角矩形 2"/>
          <p:cNvSpPr>
            <a:spLocks noRot="1" noChangeAspect="1" noMove="1" noResize="1" noEditPoints="1" noAdjustHandles="1" noChangeArrowheads="1" noChangeShapeType="1" noTextEdit="1"/>
          </p:cNvSpPr>
          <p:nvPr/>
        </p:nvSpPr>
        <p:spPr bwMode="auto">
          <a:xfrm>
            <a:off x="3309227" y="1169980"/>
            <a:ext cx="2373146" cy="544761"/>
          </a:xfrm>
          <a:prstGeom prst="roundRect">
            <a:avLst/>
          </a:prstGeom>
          <a:blipFill rotWithShape="0">
            <a:blip r:embed="rId3"/>
            <a:stretch>
              <a:fillRect l="-2290" t="-4301" b="-9677"/>
            </a:stretch>
          </a:blipFill>
          <a:ln>
            <a:headEnd type="none" w="med" len="med"/>
            <a:tailEnd type="none" w="med" len="med"/>
          </a:ln>
          <a:extLst/>
        </p:spPr>
        <p:txBody>
          <a:bodyPr/>
          <a:lstStyle/>
          <a:p>
            <a:r>
              <a:rPr lang="zh-CN" altLang="en-US">
                <a:noFill/>
              </a:rPr>
              <a:t> </a:t>
            </a:r>
          </a:p>
        </p:txBody>
      </p:sp>
      <p:sp>
        <p:nvSpPr>
          <p:cNvPr id="5" name="矩形 4"/>
          <p:cNvSpPr/>
          <p:nvPr/>
        </p:nvSpPr>
        <p:spPr bwMode="auto">
          <a:xfrm>
            <a:off x="5617275" y="1881040"/>
            <a:ext cx="1105088"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时间</a:t>
            </a:r>
            <a:r>
              <a:rPr lang="zh-CN" altLang="en-US" dirty="0"/>
              <a:t>窗</a:t>
            </a:r>
          </a:p>
        </p:txBody>
      </p:sp>
      <p:sp>
        <p:nvSpPr>
          <p:cNvPr id="8" name="圆角矩形 7"/>
          <p:cNvSpPr>
            <a:spLocks noRot="1" noChangeAspect="1" noMove="1" noResize="1" noEditPoints="1" noAdjustHandles="1" noChangeArrowheads="1" noChangeShapeType="1" noTextEdit="1"/>
          </p:cNvSpPr>
          <p:nvPr/>
        </p:nvSpPr>
        <p:spPr bwMode="auto">
          <a:xfrm>
            <a:off x="3617392" y="2617091"/>
            <a:ext cx="1947977" cy="513191"/>
          </a:xfrm>
          <a:prstGeom prst="roundRect">
            <a:avLst/>
          </a:prstGeom>
          <a:blipFill rotWithShape="0">
            <a:blip r:embed="rId4"/>
            <a:stretch>
              <a:fillRect l="-2778" t="-4545" b="-15909"/>
            </a:stretch>
          </a:blipFill>
          <a:ln>
            <a:headEnd type="none" w="med" len="med"/>
            <a:tailEnd type="none" w="med" len="med"/>
          </a:ln>
          <a:extLst/>
        </p:spPr>
        <p:txBody>
          <a:bodyPr/>
          <a:lstStyle/>
          <a:p>
            <a:r>
              <a:rPr lang="zh-CN" altLang="en-US">
                <a:noFill/>
              </a:rPr>
              <a:t> </a:t>
            </a:r>
          </a:p>
        </p:txBody>
      </p:sp>
      <p:sp>
        <p:nvSpPr>
          <p:cNvPr id="9" name="圆角矩形 8"/>
          <p:cNvSpPr>
            <a:spLocks noRot="1" noChangeAspect="1" noMove="1" noResize="1" noEditPoints="1" noAdjustHandles="1" noChangeArrowheads="1" noChangeShapeType="1" noTextEdit="1"/>
          </p:cNvSpPr>
          <p:nvPr/>
        </p:nvSpPr>
        <p:spPr bwMode="auto">
          <a:xfrm>
            <a:off x="3586619" y="4456301"/>
            <a:ext cx="1780262" cy="513191"/>
          </a:xfrm>
          <a:prstGeom prst="roundRect">
            <a:avLst/>
          </a:prstGeom>
          <a:blipFill rotWithShape="0">
            <a:blip r:embed="rId5"/>
            <a:stretch>
              <a:fillRect l="-3041" t="-4545" b="-15909"/>
            </a:stretch>
          </a:blipFill>
          <a:ln>
            <a:headEnd type="none" w="med" len="med"/>
            <a:tailEnd type="none" w="med" len="med"/>
          </a:ln>
          <a:extLst/>
        </p:spPr>
        <p:txBody>
          <a:bodyPr/>
          <a:lstStyle/>
          <a:p>
            <a:r>
              <a:rPr lang="zh-CN" altLang="en-US">
                <a:noFill/>
              </a:rPr>
              <a:t> </a:t>
            </a:r>
          </a:p>
        </p:txBody>
      </p:sp>
      <p:graphicFrame>
        <p:nvGraphicFramePr>
          <p:cNvPr id="6" name="表格 5"/>
          <p:cNvGraphicFramePr>
            <a:graphicFrameLocks noGrp="1"/>
          </p:cNvGraphicFramePr>
          <p:nvPr/>
        </p:nvGraphicFramePr>
        <p:xfrm>
          <a:off x="1714500" y="3297356"/>
          <a:ext cx="6096000" cy="392176"/>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92176">
                <a:tc>
                  <a:txBody>
                    <a:bodyPr/>
                    <a:lstStyle/>
                    <a:p>
                      <a:endParaRPr lang="zh-CN"/>
                    </a:p>
                  </a:txBody>
                  <a:tcPr>
                    <a:blipFill rotWithShape="0">
                      <a:blip r:embed="rId6"/>
                      <a:stretch>
                        <a:fillRect l="-500" t="-7576" r="-402500" b="-16667"/>
                      </a:stretch>
                    </a:blipFill>
                  </a:tcPr>
                </a:tc>
                <a:tc>
                  <a:txBody>
                    <a:bodyPr/>
                    <a:lstStyle/>
                    <a:p>
                      <a:endParaRPr lang="zh-CN"/>
                    </a:p>
                  </a:txBody>
                  <a:tcPr>
                    <a:blipFill rotWithShape="0">
                      <a:blip r:embed="rId6"/>
                      <a:stretch>
                        <a:fillRect l="-100500" t="-7576" r="-302500" b="-16667"/>
                      </a:stretch>
                    </a:blipFill>
                  </a:tcPr>
                </a:tc>
                <a:tc>
                  <a:txBody>
                    <a:bodyPr/>
                    <a:lstStyle/>
                    <a:p>
                      <a:pPr algn="ctr"/>
                      <a:r>
                        <a:rPr lang="en-US" altLang="zh-CN" dirty="0" smtClean="0">
                          <a:solidFill>
                            <a:schemeClr val="tx1"/>
                          </a:solidFill>
                        </a:rPr>
                        <a:t>…</a:t>
                      </a:r>
                      <a:endParaRPr lang="zh-CN" altLang="en-US" dirty="0">
                        <a:solidFill>
                          <a:schemeClr val="tx1"/>
                        </a:solidFill>
                      </a:endParaRPr>
                    </a:p>
                  </a:txBody>
                  <a:tcPr/>
                </a:tc>
                <a:tc>
                  <a:txBody>
                    <a:bodyPr/>
                    <a:lstStyle/>
                    <a:p>
                      <a:endParaRPr lang="zh-CN"/>
                    </a:p>
                  </a:txBody>
                  <a:tcPr>
                    <a:blipFill rotWithShape="0">
                      <a:blip r:embed="rId6"/>
                      <a:stretch>
                        <a:fillRect l="-301000" t="-7576" r="-102000" b="-16667"/>
                      </a:stretch>
                    </a:blipFill>
                  </a:tcPr>
                </a:tc>
                <a:tc>
                  <a:txBody>
                    <a:bodyPr/>
                    <a:lstStyle/>
                    <a:p>
                      <a:endParaRPr lang="zh-CN"/>
                    </a:p>
                  </a:txBody>
                  <a:tcPr>
                    <a:blipFill rotWithShape="0">
                      <a:blip r:embed="rId6"/>
                      <a:stretch>
                        <a:fillRect l="-401000" t="-7576" r="-2000" b="-16667"/>
                      </a:stretch>
                    </a:blipFill>
                  </a:tcPr>
                </a:tc>
              </a:tr>
            </a:tbl>
          </a:graphicData>
        </a:graphic>
      </p:graphicFrame>
      <p:sp>
        <p:nvSpPr>
          <p:cNvPr id="11" name="下箭头 10"/>
          <p:cNvSpPr/>
          <p:nvPr/>
        </p:nvSpPr>
        <p:spPr bwMode="auto">
          <a:xfrm>
            <a:off x="4191000" y="1856637"/>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2" name="下箭头 11"/>
          <p:cNvSpPr/>
          <p:nvPr/>
        </p:nvSpPr>
        <p:spPr bwMode="auto">
          <a:xfrm>
            <a:off x="4142972" y="376113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4" name="圆角矩形 13"/>
          <p:cNvSpPr>
            <a:spLocks noRot="1" noChangeAspect="1" noMove="1" noResize="1" noEditPoints="1" noAdjustHandles="1" noChangeArrowheads="1" noChangeShapeType="1" noTextEdit="1"/>
          </p:cNvSpPr>
          <p:nvPr/>
        </p:nvSpPr>
        <p:spPr bwMode="auto">
          <a:xfrm>
            <a:off x="3388353" y="5776155"/>
            <a:ext cx="2195038" cy="513191"/>
          </a:xfrm>
          <a:prstGeom prst="roundRect">
            <a:avLst/>
          </a:prstGeom>
          <a:blipFill rotWithShape="0">
            <a:blip r:embed="rId7"/>
            <a:stretch>
              <a:fillRect l="-2473" t="-5682" b="-14773"/>
            </a:stretch>
          </a:blipFill>
          <a:ln>
            <a:headEnd type="none" w="med" len="med"/>
            <a:tailEnd type="none" w="med" len="med"/>
          </a:ln>
          <a:extLst/>
        </p:spPr>
        <p:txBody>
          <a:bodyPr/>
          <a:lstStyle/>
          <a:p>
            <a:r>
              <a:rPr lang="zh-CN" altLang="en-US">
                <a:noFill/>
              </a:rPr>
              <a:t> </a:t>
            </a:r>
          </a:p>
        </p:txBody>
      </p:sp>
      <p:sp>
        <p:nvSpPr>
          <p:cNvPr id="15" name="下箭头 14"/>
          <p:cNvSpPr/>
          <p:nvPr/>
        </p:nvSpPr>
        <p:spPr bwMode="auto">
          <a:xfrm>
            <a:off x="4152094" y="5080986"/>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6" name="矩形 15"/>
          <p:cNvSpPr/>
          <p:nvPr/>
        </p:nvSpPr>
        <p:spPr bwMode="auto">
          <a:xfrm>
            <a:off x="5614996" y="5105252"/>
            <a:ext cx="1412864"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p>
            <a:pPr algn="ctr" eaLnBrk="1" hangingPunct="1">
              <a:defRPr/>
            </a:pPr>
            <a:r>
              <a:rPr lang="zh-CN" altLang="en-US" dirty="0" smtClean="0">
                <a:solidFill>
                  <a:schemeClr val="tx1"/>
                </a:solidFill>
              </a:rPr>
              <a:t>截止函数</a:t>
            </a:r>
            <a:endParaRPr lang="zh-CN" altLang="en-US" dirty="0">
              <a:solidFill>
                <a:schemeClr val="tx1"/>
              </a:solidFill>
            </a:endParaRPr>
          </a:p>
        </p:txBody>
      </p:sp>
      <p:pic>
        <p:nvPicPr>
          <p:cNvPr id="2" name="Picture 1"/>
          <p:cNvPicPr>
            <a:picLocks noChangeAspect="1"/>
          </p:cNvPicPr>
          <p:nvPr/>
        </p:nvPicPr>
        <p:blipFill>
          <a:blip r:embed="rId8"/>
          <a:stretch>
            <a:fillRect/>
          </a:stretch>
        </p:blipFill>
        <p:spPr>
          <a:xfrm>
            <a:off x="0" y="4548809"/>
            <a:ext cx="3579427" cy="1112886"/>
          </a:xfrm>
          <a:prstGeom prst="rect">
            <a:avLst/>
          </a:prstGeom>
        </p:spPr>
      </p:pic>
      <mc:AlternateContent xmlns:mc="http://schemas.openxmlformats.org/markup-compatibility/2006" xmlns:a14="http://schemas.microsoft.com/office/drawing/2010/main">
        <mc:Choice Requires="a14">
          <p:sp>
            <p:nvSpPr>
              <p:cNvPr id="17" name="矩形 4"/>
              <p:cNvSpPr/>
              <p:nvPr/>
            </p:nvSpPr>
            <p:spPr bwMode="auto">
              <a:xfrm>
                <a:off x="5495575" y="3858856"/>
                <a:ext cx="1348487"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标准差</a:t>
                </a:r>
                <a14:m>
                  <m:oMath xmlns:m="http://schemas.openxmlformats.org/officeDocument/2006/math">
                    <m:sSub>
                      <m:sSubPr>
                        <m:ctrlPr>
                          <a:rPr lang="en-US" altLang="zh-CN" i="1" smtClean="0">
                            <a:latin typeface="Cambria Math" charset="0"/>
                          </a:rPr>
                        </m:ctrlPr>
                      </m:sSubPr>
                      <m:e>
                        <m:r>
                          <a:rPr lang="en-US" altLang="zh-CN" i="1" smtClean="0">
                            <a:latin typeface="Cambria Math" charset="0"/>
                            <a:ea typeface="Cambria Math" charset="0"/>
                            <a:cs typeface="Cambria Math" charset="0"/>
                          </a:rPr>
                          <m:t>𝜎</m:t>
                        </m:r>
                      </m:e>
                      <m:sub>
                        <m:r>
                          <m:rPr>
                            <m:sty m:val="p"/>
                          </m:rPr>
                          <a:rPr lang="en-US" altLang="zh-CN" i="1" smtClean="0">
                            <a:latin typeface="Cambria Math" charset="0"/>
                          </a:rPr>
                          <m:t>i</m:t>
                        </m:r>
                      </m:sub>
                    </m:sSub>
                  </m:oMath>
                </a14:m>
                <a:endParaRPr lang="zh-CN" altLang="en-US" dirty="0"/>
              </a:p>
            </p:txBody>
          </p:sp>
        </mc:Choice>
        <mc:Fallback xmlns="">
          <p:sp>
            <p:nvSpPr>
              <p:cNvPr id="17" name="矩形 4"/>
              <p:cNvSpPr>
                <a:spLocks noRot="1" noChangeAspect="1" noMove="1" noResize="1" noEditPoints="1" noAdjustHandles="1" noChangeArrowheads="1" noChangeShapeType="1" noTextEdit="1"/>
              </p:cNvSpPr>
              <p:nvPr/>
            </p:nvSpPr>
            <p:spPr bwMode="auto">
              <a:xfrm>
                <a:off x="5495575" y="3858856"/>
                <a:ext cx="1348487" cy="463846"/>
              </a:xfrm>
              <a:prstGeom prst="rect">
                <a:avLst/>
              </a:prstGeom>
              <a:blipFill rotWithShape="0">
                <a:blip r:embed="rId9"/>
                <a:stretch>
                  <a:fillRect l="-5778" t="-10000" b="-22500"/>
                </a:stretch>
              </a:blipFill>
              <a:ln>
                <a:headEnd type="none" w="med" len="med"/>
                <a:tailEnd type="none" w="med" len="med"/>
              </a:ln>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algn="r" eaLnBrk="1" hangingPunct="1"/>
            <a:r>
              <a:rPr lang="zh-CN" altLang="en-US" dirty="0" smtClean="0"/>
              <a:t>                持久性时延变化</a:t>
            </a:r>
            <a:r>
              <a:rPr lang="en-US" altLang="zh-CN" dirty="0" smtClean="0"/>
              <a:t>—</a:t>
            </a:r>
            <a:r>
              <a:rPr lang="zh-CN" altLang="en-US" dirty="0" smtClean="0"/>
              <a:t>滑动时间窗实时检测</a:t>
            </a:r>
            <a:endParaRPr lang="zh-CN" altLang="en-US" dirty="0"/>
          </a:p>
        </p:txBody>
      </p:sp>
      <mc:AlternateContent xmlns:mc="http://schemas.openxmlformats.org/markup-compatibility/2006" xmlns:a14="http://schemas.microsoft.com/office/drawing/2010/main">
        <mc:Choice Requires="a14">
          <p:sp>
            <p:nvSpPr>
              <p:cNvPr id="2" name="Alternate Process 1"/>
              <p:cNvSpPr/>
              <p:nvPr/>
            </p:nvSpPr>
            <p:spPr bwMode="auto">
              <a:xfrm>
                <a:off x="3324529" y="1127215"/>
                <a:ext cx="2828090" cy="54476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拓扑结构变化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黑体" pitchFamily="2" charset="-122"/>
                          </a:rPr>
                        </m:ctrlPr>
                      </m:sSubPr>
                      <m:e>
                        <m:r>
                          <a:rPr kumimoji="0" lang="en-US" altLang="zh-CN" sz="2400" b="0" i="1" u="none" strike="noStrike" cap="none" normalizeH="0" baseline="0" smtClean="0">
                            <a:ln>
                              <a:noFill/>
                            </a:ln>
                            <a:solidFill>
                              <a:schemeClr val="tx1"/>
                            </a:solidFill>
                            <a:effectLst/>
                            <a:latin typeface="Cambria Math" charset="0"/>
                            <a:ea typeface="黑体" pitchFamily="2" charset="-122"/>
                          </a:rPr>
                          <m:t>𝑇</m:t>
                        </m:r>
                      </m:e>
                      <m:sub>
                        <m:r>
                          <a:rPr kumimoji="0" lang="en-US" altLang="zh-CN" sz="2400" b="0" i="1" u="none" strike="noStrike" cap="none" normalizeH="0" baseline="0" smtClean="0">
                            <a:ln>
                              <a:noFill/>
                            </a:ln>
                            <a:solidFill>
                              <a:schemeClr val="tx1"/>
                            </a:solidFill>
                            <a:effectLst/>
                            <a:latin typeface="Cambria Math" charset="0"/>
                            <a:ea typeface="黑体" pitchFamily="2" charset="-122"/>
                          </a:rPr>
                          <m:t>𝑝𝑢𝑟𝑒</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2" name="Alternate Process 1"/>
              <p:cNvSpPr>
                <a:spLocks noRot="1" noChangeAspect="1" noMove="1" noResize="1" noEditPoints="1" noAdjustHandles="1" noChangeArrowheads="1" noChangeShapeType="1" noTextEdit="1"/>
              </p:cNvSpPr>
              <p:nvPr/>
            </p:nvSpPr>
            <p:spPr bwMode="auto">
              <a:xfrm>
                <a:off x="3324529" y="1127215"/>
                <a:ext cx="2828090" cy="544761"/>
              </a:xfrm>
              <a:prstGeom prst="flowChartAlternateProcess">
                <a:avLst/>
              </a:prstGeom>
              <a:blipFill rotWithShape="0">
                <a:blip r:embed="rId3"/>
                <a:stretch>
                  <a:fillRect l="-1923" t="-4301" b="-13978"/>
                </a:stretch>
              </a:blipFill>
              <a:ln>
                <a:headEnd type="none" w="med" len="med"/>
                <a:tailEnd type="none" w="med" len="med"/>
              </a:ln>
              <a:extLst/>
            </p:spPr>
            <p:txBody>
              <a:bodyPr/>
              <a:lstStyle/>
              <a:p>
                <a:r>
                  <a:rPr lang="en-US">
                    <a:noFill/>
                  </a:rPr>
                  <a:t> </a:t>
                </a:r>
              </a:p>
            </p:txBody>
          </p:sp>
        </mc:Fallback>
      </mc:AlternateContent>
      <p:sp>
        <p:nvSpPr>
          <p:cNvPr id="7" name="下箭头 10"/>
          <p:cNvSpPr/>
          <p:nvPr/>
        </p:nvSpPr>
        <p:spPr bwMode="auto">
          <a:xfrm>
            <a:off x="4496441" y="1752600"/>
            <a:ext cx="522020" cy="460956"/>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8" name="矩形 4"/>
          <p:cNvSpPr/>
          <p:nvPr/>
        </p:nvSpPr>
        <p:spPr bwMode="auto">
          <a:xfrm>
            <a:off x="5763978" y="1765721"/>
            <a:ext cx="1720641"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滑动时间</a:t>
            </a:r>
            <a:r>
              <a:rPr lang="zh-CN" altLang="en-US" dirty="0"/>
              <a:t>窗</a:t>
            </a:r>
          </a:p>
        </p:txBody>
      </p:sp>
      <p:graphicFrame>
        <p:nvGraphicFramePr>
          <p:cNvPr id="10" name="表格 5"/>
          <p:cNvGraphicFramePr>
            <a:graphicFrameLocks noGrp="1"/>
          </p:cNvGraphicFramePr>
          <p:nvPr>
            <p:extLst>
              <p:ext uri="{D42A27DB-BD31-4B8C-83A1-F6EECF244321}">
                <p14:modId xmlns:p14="http://schemas.microsoft.com/office/powerpoint/2010/main" val="314412650"/>
              </p:ext>
            </p:extLst>
          </p:nvPr>
        </p:nvGraphicFramePr>
        <p:xfrm>
          <a:off x="1690571" y="2835520"/>
          <a:ext cx="6096000" cy="392176"/>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92176">
                <a:tc>
                  <a:txBody>
                    <a:bodyPr/>
                    <a:lstStyle/>
                    <a:p>
                      <a:endParaRPr lang="zh-CN" dirty="0"/>
                    </a:p>
                  </a:txBody>
                  <a:tcPr>
                    <a:blipFill rotWithShape="0">
                      <a:blip r:embed="rId4"/>
                      <a:stretch>
                        <a:fillRect l="-500" t="-7576" r="-402500" b="-16667"/>
                      </a:stretch>
                    </a:blipFill>
                  </a:tcPr>
                </a:tc>
                <a:tc>
                  <a:txBody>
                    <a:bodyPr/>
                    <a:lstStyle/>
                    <a:p>
                      <a:endParaRPr lang="zh-CN"/>
                    </a:p>
                  </a:txBody>
                  <a:tcPr>
                    <a:blipFill rotWithShape="0">
                      <a:blip r:embed="rId4"/>
                      <a:stretch>
                        <a:fillRect l="-100500" t="-7576" r="-302500" b="-16667"/>
                      </a:stretch>
                    </a:blipFill>
                  </a:tcPr>
                </a:tc>
                <a:tc>
                  <a:txBody>
                    <a:bodyPr/>
                    <a:lstStyle/>
                    <a:p>
                      <a:pPr algn="ctr"/>
                      <a:r>
                        <a:rPr lang="en-US" altLang="zh-CN" dirty="0" smtClean="0">
                          <a:solidFill>
                            <a:schemeClr val="tx1"/>
                          </a:solidFill>
                        </a:rPr>
                        <a:t>…</a:t>
                      </a:r>
                      <a:endParaRPr lang="zh-CN" altLang="en-US" dirty="0">
                        <a:solidFill>
                          <a:schemeClr val="tx1"/>
                        </a:solidFill>
                      </a:endParaRPr>
                    </a:p>
                  </a:txBody>
                  <a:tcPr/>
                </a:tc>
                <a:tc>
                  <a:txBody>
                    <a:bodyPr/>
                    <a:lstStyle/>
                    <a:p>
                      <a:endParaRPr lang="zh-CN"/>
                    </a:p>
                  </a:txBody>
                  <a:tcPr>
                    <a:blipFill rotWithShape="0">
                      <a:blip r:embed="rId4"/>
                      <a:stretch>
                        <a:fillRect l="-301000" t="-7576" r="-102000" b="-16667"/>
                      </a:stretch>
                    </a:blipFill>
                  </a:tcPr>
                </a:tc>
                <a:tc>
                  <a:txBody>
                    <a:bodyPr/>
                    <a:lstStyle/>
                    <a:p>
                      <a:endParaRPr lang="zh-CN" dirty="0"/>
                    </a:p>
                  </a:txBody>
                  <a:tcPr>
                    <a:blipFill rotWithShape="0">
                      <a:blip r:embed="rId4"/>
                      <a:stretch>
                        <a:fillRect l="-401000" t="-7576" r="-2000" b="-16667"/>
                      </a:stretch>
                    </a:blipFill>
                  </a:tcPr>
                </a:tc>
              </a:tr>
            </a:tbl>
          </a:graphicData>
        </a:graphic>
      </p:graphicFrame>
      <mc:AlternateContent xmlns:mc="http://schemas.openxmlformats.org/markup-compatibility/2006" xmlns:a14="http://schemas.microsoft.com/office/drawing/2010/main">
        <mc:Choice Requires="a14">
          <p:sp>
            <p:nvSpPr>
              <p:cNvPr id="11" name="Alternate Process 10"/>
              <p:cNvSpPr/>
              <p:nvPr/>
            </p:nvSpPr>
            <p:spPr bwMode="auto">
              <a:xfrm>
                <a:off x="3773569" y="2247627"/>
                <a:ext cx="1930004"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时延样本</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黑体" pitchFamily="2" charset="-122"/>
                          </a:rPr>
                        </m:ctrlPr>
                      </m:sSubPr>
                      <m:e>
                        <m:r>
                          <a:rPr kumimoji="0" lang="zh-CN" altLang="en-US" sz="2400" b="0" i="1" u="none" strike="noStrike" cap="none" normalizeH="0" baseline="0" smtClean="0">
                            <a:ln>
                              <a:noFill/>
                            </a:ln>
                            <a:solidFill>
                              <a:schemeClr val="tx1"/>
                            </a:solidFill>
                            <a:effectLst/>
                            <a:latin typeface="Cambria Math" charset="0"/>
                            <a:ea typeface="黑体" pitchFamily="2" charset="-122"/>
                          </a:rPr>
                          <m:t> </m:t>
                        </m:r>
                        <m:r>
                          <a:rPr kumimoji="0" lang="en-US" altLang="zh-CN" sz="2400" b="0" i="1" u="none" strike="noStrike" cap="none" normalizeH="0" baseline="0" smtClean="0">
                            <a:ln>
                              <a:noFill/>
                            </a:ln>
                            <a:solidFill>
                              <a:schemeClr val="tx1"/>
                            </a:solidFill>
                            <a:effectLst/>
                            <a:latin typeface="Cambria Math" charset="0"/>
                            <a:ea typeface="黑体" pitchFamily="2" charset="-122"/>
                          </a:rPr>
                          <m:t>𝑑</m:t>
                        </m:r>
                      </m:e>
                      <m:sub>
                        <m:r>
                          <a:rPr kumimoji="0" lang="en-US" altLang="zh-CN" sz="2400" b="0" i="1" u="none" strike="noStrike" cap="none" normalizeH="0" baseline="0" smtClean="0">
                            <a:ln>
                              <a:noFill/>
                            </a:ln>
                            <a:solidFill>
                              <a:schemeClr val="tx1"/>
                            </a:solidFill>
                            <a:effectLst/>
                            <a:latin typeface="Cambria Math" charset="0"/>
                            <a:ea typeface="黑体" pitchFamily="2" charset="-122"/>
                          </a:rPr>
                          <m:t>𝑘𝑖</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1" name="Alternate Process 10"/>
              <p:cNvSpPr>
                <a:spLocks noRot="1" noChangeAspect="1" noMove="1" noResize="1" noEditPoints="1" noAdjustHandles="1" noChangeArrowheads="1" noChangeShapeType="1" noTextEdit="1"/>
              </p:cNvSpPr>
              <p:nvPr/>
            </p:nvSpPr>
            <p:spPr bwMode="auto">
              <a:xfrm>
                <a:off x="3773569" y="2247627"/>
                <a:ext cx="1930004" cy="513191"/>
              </a:xfrm>
              <a:prstGeom prst="flowChartAlternateProcess">
                <a:avLst/>
              </a:prstGeom>
              <a:blipFill rotWithShape="0">
                <a:blip r:embed="rId5"/>
                <a:stretch>
                  <a:fillRect l="-2804" t="-79545" b="-107955"/>
                </a:stretch>
              </a:blipFill>
              <a:ln>
                <a:headEnd type="none" w="med" len="med"/>
                <a:tailEnd type="none" w="med" len="med"/>
              </a:ln>
              <a:extLst/>
            </p:spPr>
            <p:txBody>
              <a:bodyPr/>
              <a:lstStyle/>
              <a:p>
                <a:r>
                  <a:rPr lang="en-US">
                    <a:noFill/>
                  </a:rPr>
                  <a:t> </a:t>
                </a:r>
              </a:p>
            </p:txBody>
          </p:sp>
        </mc:Fallback>
      </mc:AlternateContent>
      <p:cxnSp>
        <p:nvCxnSpPr>
          <p:cNvPr id="12" name="Straight Arrow Connector 11"/>
          <p:cNvCxnSpPr/>
          <p:nvPr/>
        </p:nvCxnSpPr>
        <p:spPr bwMode="auto">
          <a:xfrm flipH="1">
            <a:off x="914398" y="2991464"/>
            <a:ext cx="533400" cy="0"/>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bwMode="auto">
          <a:xfrm flipH="1">
            <a:off x="7970725" y="3027143"/>
            <a:ext cx="533400" cy="0"/>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sp>
        <p:nvSpPr>
          <p:cNvPr id="16" name="下箭头 10"/>
          <p:cNvSpPr/>
          <p:nvPr/>
        </p:nvSpPr>
        <p:spPr bwMode="auto">
          <a:xfrm>
            <a:off x="4481363" y="3282775"/>
            <a:ext cx="438150" cy="342155"/>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mc:AlternateContent xmlns:mc="http://schemas.openxmlformats.org/markup-compatibility/2006" xmlns:a14="http://schemas.microsoft.com/office/drawing/2010/main">
        <mc:Choice Requires="a14">
          <p:sp>
            <p:nvSpPr>
              <p:cNvPr id="17" name="Alternate Process 16"/>
              <p:cNvSpPr/>
              <p:nvPr/>
            </p:nvSpPr>
            <p:spPr bwMode="auto">
              <a:xfrm>
                <a:off x="2830881" y="3663742"/>
                <a:ext cx="3815379"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时延样本拟合直线斜率</a:t>
                </a:r>
                <a:r>
                  <a:rPr kumimoji="0" lang="en-US" altLang="zh-CN" sz="2400" b="0" i="0" u="none" strike="noStrike" cap="none" normalizeH="0" dirty="0" smtClean="0">
                    <a:ln>
                      <a:noFill/>
                    </a:ln>
                    <a:solidFill>
                      <a:schemeClr val="tx1"/>
                    </a:solidFill>
                    <a:effectLst/>
                    <a:latin typeface="Arial" charset="0"/>
                    <a:ea typeface="黑体" pitchFamily="2" charset="-122"/>
                  </a:rPr>
                  <a:t> </a:t>
                </a:r>
                <a14:m>
                  <m:oMath xmlns:m="http://schemas.openxmlformats.org/officeDocument/2006/math">
                    <m:acc>
                      <m:accPr>
                        <m:chr m:val="̅"/>
                        <m:ctrlPr>
                          <a:rPr kumimoji="0" lang="en-US" altLang="zh-CN" sz="2400" b="0" i="1" u="none" strike="noStrike" cap="none" normalizeH="0" smtClean="0">
                            <a:ln>
                              <a:noFill/>
                            </a:ln>
                            <a:solidFill>
                              <a:schemeClr val="tx1"/>
                            </a:solidFill>
                            <a:effectLst/>
                            <a:latin typeface="Cambria Math" charset="0"/>
                            <a:ea typeface="黑体" pitchFamily="2" charset="-122"/>
                          </a:rPr>
                        </m:ctrlPr>
                      </m:accPr>
                      <m:e>
                        <m:sSub>
                          <m:sSubPr>
                            <m:ctrlPr>
                              <a:rPr kumimoji="0" lang="en-US" altLang="zh-CN" sz="2400" b="0" i="1" u="none" strike="noStrike" cap="none" normalizeH="0" smtClean="0">
                                <a:ln>
                                  <a:noFill/>
                                </a:ln>
                                <a:solidFill>
                                  <a:schemeClr val="tx1"/>
                                </a:solidFill>
                                <a:effectLst/>
                                <a:latin typeface="Cambria Math" charset="0"/>
                                <a:ea typeface="黑体" pitchFamily="2" charset="-122"/>
                              </a:rPr>
                            </m:ctrlPr>
                          </m:sSubPr>
                          <m:e>
                            <m:r>
                              <a:rPr kumimoji="0" lang="en-US" altLang="zh-CN" sz="2400" b="0" i="1" u="none" strike="noStrike" cap="none" normalizeH="0" smtClean="0">
                                <a:ln>
                                  <a:noFill/>
                                </a:ln>
                                <a:solidFill>
                                  <a:schemeClr val="tx1"/>
                                </a:solidFill>
                                <a:effectLst/>
                                <a:latin typeface="Cambria Math" charset="0"/>
                                <a:ea typeface="黑体" pitchFamily="2" charset="-122"/>
                              </a:rPr>
                              <m:t>𝐾</m:t>
                            </m:r>
                          </m:e>
                          <m:sub>
                            <m:r>
                              <a:rPr kumimoji="0" lang="en-US" altLang="zh-CN" sz="2400" b="0" i="1" u="none" strike="noStrike" cap="none" normalizeH="0" smtClean="0">
                                <a:ln>
                                  <a:noFill/>
                                </a:ln>
                                <a:solidFill>
                                  <a:schemeClr val="tx1"/>
                                </a:solidFill>
                                <a:effectLst/>
                                <a:latin typeface="Cambria Math" charset="0"/>
                                <a:ea typeface="黑体" pitchFamily="2" charset="-122"/>
                              </a:rPr>
                              <m:t>𝑘𝑖</m:t>
                            </m:r>
                          </m:sub>
                        </m:sSub>
                      </m:e>
                    </m:acc>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7" name="Alternate Process 16"/>
              <p:cNvSpPr>
                <a:spLocks noRot="1" noChangeAspect="1" noMove="1" noResize="1" noEditPoints="1" noAdjustHandles="1" noChangeArrowheads="1" noChangeShapeType="1" noTextEdit="1"/>
              </p:cNvSpPr>
              <p:nvPr/>
            </p:nvSpPr>
            <p:spPr bwMode="auto">
              <a:xfrm>
                <a:off x="2830881" y="3663742"/>
                <a:ext cx="3815379" cy="513191"/>
              </a:xfrm>
              <a:prstGeom prst="flowChartAlternateProcess">
                <a:avLst/>
              </a:prstGeom>
              <a:blipFill rotWithShape="0">
                <a:blip r:embed="rId6"/>
                <a:stretch>
                  <a:fillRect l="-1111" t="-4545" b="-15909"/>
                </a:stretch>
              </a:blipFill>
              <a:ln>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Alternate Process 18"/>
              <p:cNvSpPr/>
              <p:nvPr/>
            </p:nvSpPr>
            <p:spPr bwMode="auto">
              <a:xfrm>
                <a:off x="1826563" y="4623556"/>
                <a:ext cx="5915635"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利用历史斜率样本值计算斜率波动方差</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黑体" pitchFamily="2" charset="-122"/>
                          </a:rPr>
                        </m:ctrlPr>
                      </m:sSubPr>
                      <m:e>
                        <m:r>
                          <a:rPr kumimoji="0" lang="en-US" altLang="zh-CN" sz="2400" b="0" i="1" u="none" strike="noStrike" cap="none" normalizeH="0" baseline="0" smtClean="0">
                            <a:ln>
                              <a:noFill/>
                            </a:ln>
                            <a:solidFill>
                              <a:schemeClr val="tx1"/>
                            </a:solidFill>
                            <a:effectLst/>
                            <a:latin typeface="Cambria Math" charset="0"/>
                            <a:ea typeface="黑体" pitchFamily="2" charset="-122"/>
                          </a:rPr>
                          <m:t>𝐷</m:t>
                        </m:r>
                      </m:e>
                      <m:sub>
                        <m:r>
                          <a:rPr kumimoji="0" lang="en-US" altLang="zh-CN" sz="2400" b="0" i="1" u="none" strike="noStrike" cap="none" normalizeH="0" baseline="0" smtClean="0">
                            <a:ln>
                              <a:noFill/>
                            </a:ln>
                            <a:solidFill>
                              <a:schemeClr val="tx1"/>
                            </a:solidFill>
                            <a:effectLst/>
                            <a:latin typeface="Cambria Math" charset="0"/>
                            <a:ea typeface="黑体" pitchFamily="2" charset="-122"/>
                          </a:rPr>
                          <m:t>𝑐</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9" name="Alternate Process 18"/>
              <p:cNvSpPr>
                <a:spLocks noRot="1" noChangeAspect="1" noMove="1" noResize="1" noEditPoints="1" noAdjustHandles="1" noChangeArrowheads="1" noChangeShapeType="1" noTextEdit="1"/>
              </p:cNvSpPr>
              <p:nvPr/>
            </p:nvSpPr>
            <p:spPr bwMode="auto">
              <a:xfrm>
                <a:off x="1826563" y="4623556"/>
                <a:ext cx="5915635" cy="513191"/>
              </a:xfrm>
              <a:prstGeom prst="flowChartAlternateProcess">
                <a:avLst/>
              </a:prstGeom>
              <a:blipFill rotWithShape="0">
                <a:blip r:embed="rId7"/>
                <a:stretch>
                  <a:fillRect t="-4444" b="-13333"/>
                </a:stretch>
              </a:blipFill>
              <a:ln>
                <a:headEnd type="none" w="med" len="med"/>
                <a:tailEnd type="none" w="med" len="med"/>
              </a:ln>
              <a:extLst/>
            </p:spPr>
            <p:txBody>
              <a:bodyPr/>
              <a:lstStyle/>
              <a:p>
                <a:r>
                  <a:rPr lang="en-US">
                    <a:noFill/>
                  </a:rPr>
                  <a:t> </a:t>
                </a:r>
              </a:p>
            </p:txBody>
          </p:sp>
        </mc:Fallback>
      </mc:AlternateContent>
      <p:sp>
        <p:nvSpPr>
          <p:cNvPr id="20" name="下箭头 10"/>
          <p:cNvSpPr/>
          <p:nvPr/>
        </p:nvSpPr>
        <p:spPr bwMode="auto">
          <a:xfrm>
            <a:off x="4437820" y="4252541"/>
            <a:ext cx="472540" cy="342155"/>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21" name="下箭头 10"/>
          <p:cNvSpPr/>
          <p:nvPr/>
        </p:nvSpPr>
        <p:spPr bwMode="auto">
          <a:xfrm>
            <a:off x="4452898" y="5679103"/>
            <a:ext cx="472540" cy="342155"/>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18" name="矩形 4"/>
          <p:cNvSpPr/>
          <p:nvPr/>
        </p:nvSpPr>
        <p:spPr bwMode="auto">
          <a:xfrm>
            <a:off x="204309" y="5222168"/>
            <a:ext cx="8735381"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若该方差较大，说明斜率出现了较大幅波动，超过</a:t>
            </a:r>
            <a:r>
              <a:rPr lang="zh-CN" altLang="en-US" sz="1800" smtClean="0"/>
              <a:t>一定值则可认为</a:t>
            </a:r>
            <a:r>
              <a:rPr lang="zh-CN" altLang="en-US" sz="1800" dirty="0" smtClean="0"/>
              <a:t>发生了持久性变化</a:t>
            </a:r>
            <a:endParaRPr lang="zh-CN" altLang="en-US" sz="1800" dirty="0"/>
          </a:p>
        </p:txBody>
      </p:sp>
      <p:pic>
        <p:nvPicPr>
          <p:cNvPr id="23" name="Picture 22"/>
          <p:cNvPicPr>
            <a:picLocks noChangeAspect="1"/>
          </p:cNvPicPr>
          <p:nvPr/>
        </p:nvPicPr>
        <p:blipFill>
          <a:blip r:embed="rId8"/>
          <a:stretch>
            <a:fillRect/>
          </a:stretch>
        </p:blipFill>
        <p:spPr>
          <a:xfrm>
            <a:off x="5580112" y="5631063"/>
            <a:ext cx="3136900" cy="952500"/>
          </a:xfrm>
          <a:prstGeom prst="rect">
            <a:avLst/>
          </a:prstGeom>
        </p:spPr>
      </p:pic>
      <p:sp>
        <p:nvSpPr>
          <p:cNvPr id="24" name="Alternate Process 23"/>
          <p:cNvSpPr/>
          <p:nvPr/>
        </p:nvSpPr>
        <p:spPr bwMode="auto">
          <a:xfrm>
            <a:off x="4011641" y="6070372"/>
            <a:ext cx="1453856"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检测结果</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chemeClr val="tx1"/>
                </a:solidFill>
                <a:latin typeface="宋体" charset="0"/>
                <a:ea typeface="宋体" charset="0"/>
              </a:rPr>
              <a:t>第一章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绪论</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第二章 </a:t>
            </a:r>
            <a:r>
              <a:rPr lang="en-US" altLang="zh-CN" sz="2400" b="1" dirty="0">
                <a:solidFill>
                  <a:schemeClr val="tx1"/>
                </a:solidFill>
                <a:latin typeface="宋体" charset="0"/>
                <a:ea typeface="宋体" charset="0"/>
              </a:rPr>
              <a:t> </a:t>
            </a:r>
            <a:r>
              <a:rPr lang="zh-CN" altLang="en-US" sz="2400" b="1" dirty="0" smtClean="0">
                <a:solidFill>
                  <a:schemeClr val="tx1"/>
                </a:solidFill>
                <a:latin typeface="宋体" charset="0"/>
                <a:ea typeface="宋体" charset="0"/>
              </a:rPr>
              <a:t>精确时钟同步协议及时间</a:t>
            </a:r>
            <a:r>
              <a:rPr lang="zh-CN" altLang="en-US" sz="2400" b="1" dirty="0">
                <a:solidFill>
                  <a:schemeClr val="tx1"/>
                </a:solidFill>
                <a:latin typeface="宋体" charset="0"/>
                <a:ea typeface="宋体" charset="0"/>
              </a:rPr>
              <a:t>序列样本统计方法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第三章 </a:t>
            </a:r>
            <a:r>
              <a:rPr lang="en-US" altLang="zh-CN" sz="2400" b="1" dirty="0">
                <a:solidFill>
                  <a:schemeClr val="tx1"/>
                </a:solidFill>
                <a:latin typeface="宋体" charset="0"/>
                <a:ea typeface="宋体" charset="0"/>
              </a:rPr>
              <a:t> </a:t>
            </a:r>
            <a:r>
              <a:rPr lang="zh-CN" altLang="en-US" sz="2400" b="1" dirty="0">
                <a:solidFill>
                  <a:schemeClr val="tx1"/>
                </a:solidFill>
                <a:latin typeface="宋体" charset="0"/>
                <a:ea typeface="宋体" charset="0"/>
              </a:rPr>
              <a:t>基于统计的链路延时误差优化方法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第四</a:t>
            </a:r>
            <a:r>
              <a:rPr lang="zh-CN" altLang="zh-CN" sz="2400" b="1" dirty="0" smtClean="0">
                <a:solidFill>
                  <a:schemeClr val="tx1"/>
                </a:solidFill>
                <a:latin typeface="宋体" charset="0"/>
                <a:ea typeface="宋体" charset="0"/>
              </a:rPr>
              <a:t>章</a:t>
            </a:r>
            <a:r>
              <a:rPr lang="zh-CN" altLang="en-US" sz="2400" b="1" dirty="0" smtClean="0">
                <a:solidFill>
                  <a:schemeClr val="tx1"/>
                </a:solidFill>
                <a:latin typeface="宋体" charset="0"/>
                <a:ea typeface="宋体" charset="0"/>
              </a:rPr>
              <a:t>  从时钟</a:t>
            </a:r>
            <a:r>
              <a:rPr lang="zh-CN" altLang="en-US" sz="2400" b="1" dirty="0">
                <a:solidFill>
                  <a:schemeClr val="tx1"/>
                </a:solidFill>
                <a:latin typeface="宋体" charset="0"/>
                <a:ea typeface="宋体" charset="0"/>
              </a:rPr>
              <a:t>校正策略及频率补偿统计应用及仿真</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第五章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dirty="0"/>
              <a:t>链路</a:t>
            </a:r>
            <a:r>
              <a:rPr lang="zh-CN" altLang="en-US" dirty="0" smtClean="0"/>
              <a:t>延时综合规避处理</a:t>
            </a:r>
            <a:endParaRPr lang="zh-CN" altLang="en-US" dirty="0"/>
          </a:p>
        </p:txBody>
      </p:sp>
      <p:sp>
        <p:nvSpPr>
          <p:cNvPr id="4" name="双大括号 3"/>
          <p:cNvSpPr/>
          <p:nvPr/>
        </p:nvSpPr>
        <p:spPr bwMode="auto">
          <a:xfrm>
            <a:off x="2987824" y="2060848"/>
            <a:ext cx="6688138" cy="315118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5" name="圆角矩形 4"/>
          <p:cNvSpPr>
            <a:spLocks noRot="1" noChangeAspect="1" noMove="1" noResize="1" noEditPoints="1" noAdjustHandles="1" noChangeArrowheads="1" noChangeShapeType="1" noTextEdit="1"/>
          </p:cNvSpPr>
          <p:nvPr/>
        </p:nvSpPr>
        <p:spPr bwMode="auto">
          <a:xfrm>
            <a:off x="73879" y="3345556"/>
            <a:ext cx="2917367" cy="513191"/>
          </a:xfrm>
          <a:prstGeom prst="roundRect">
            <a:avLst/>
          </a:prstGeom>
          <a:blipFill rotWithShape="0">
            <a:blip r:embed="rId3"/>
            <a:stretch>
              <a:fillRect l="-1863" t="-5682" b="-14773"/>
            </a:stretch>
          </a:blipFill>
          <a:ln>
            <a:headEnd type="none" w="med" len="med"/>
            <a:tailEnd type="none" w="med" len="med"/>
          </a:ln>
          <a:extLst/>
        </p:spPr>
        <p:txBody>
          <a:bodyPr/>
          <a:lstStyle/>
          <a:p>
            <a:r>
              <a:rPr lang="zh-CN" altLang="en-US">
                <a:noFill/>
              </a:rPr>
              <a:t> </a:t>
            </a:r>
          </a:p>
        </p:txBody>
      </p:sp>
      <p:sp>
        <p:nvSpPr>
          <p:cNvPr id="6" name="矩形 5"/>
          <p:cNvSpPr>
            <a:spLocks noRot="1" noChangeAspect="1" noMove="1" noResize="1" noEditPoints="1" noAdjustHandles="1" noChangeArrowheads="1" noChangeShapeType="1" noTextEdit="1"/>
          </p:cNvSpPr>
          <p:nvPr/>
        </p:nvSpPr>
        <p:spPr bwMode="auto">
          <a:xfrm>
            <a:off x="3733800" y="2194724"/>
            <a:ext cx="2263546" cy="493598"/>
          </a:xfrm>
          <a:prstGeom prst="rect">
            <a:avLst/>
          </a:prstGeom>
          <a:blipFill rotWithShape="0">
            <a:blip r:embed="rId4"/>
            <a:stretch>
              <a:fillRect l="-3200" t="-9412" b="-15294"/>
            </a:stretch>
          </a:blipFill>
          <a:ln>
            <a:headEnd type="none" w="med" len="med"/>
            <a:tailEnd type="none" w="med" len="med"/>
          </a:ln>
          <a:extLst/>
        </p:spPr>
        <p:txBody>
          <a:bodyPr/>
          <a:lstStyle/>
          <a:p>
            <a:r>
              <a:rPr lang="zh-CN" altLang="en-US">
                <a:noFill/>
              </a:rPr>
              <a:t> </a:t>
            </a:r>
          </a:p>
        </p:txBody>
      </p:sp>
      <p:sp>
        <p:nvSpPr>
          <p:cNvPr id="7" name="矩形 6"/>
          <p:cNvSpPr>
            <a:spLocks noRot="1" noChangeAspect="1" noMove="1" noResize="1" noEditPoints="1" noAdjustHandles="1" noChangeArrowheads="1" noChangeShapeType="1" noTextEdit="1"/>
          </p:cNvSpPr>
          <p:nvPr/>
        </p:nvSpPr>
        <p:spPr bwMode="auto">
          <a:xfrm>
            <a:off x="3756847" y="3337140"/>
            <a:ext cx="2328115" cy="492380"/>
          </a:xfrm>
          <a:prstGeom prst="rect">
            <a:avLst/>
          </a:prstGeom>
          <a:blipFill rotWithShape="0">
            <a:blip r:embed="rId5"/>
            <a:stretch>
              <a:fillRect l="-3109" t="-9412" b="-15294"/>
            </a:stretch>
          </a:blipFill>
          <a:ln>
            <a:headEnd type="none" w="med" len="med"/>
            <a:tailEnd type="none" w="med" len="med"/>
          </a:ln>
          <a:extLst/>
        </p:spPr>
        <p:txBody>
          <a:bodyPr/>
          <a:lstStyle/>
          <a:p>
            <a:r>
              <a:rPr lang="zh-CN" altLang="en-US">
                <a:noFill/>
              </a:rPr>
              <a:t> </a:t>
            </a:r>
          </a:p>
        </p:txBody>
      </p:sp>
      <p:sp>
        <p:nvSpPr>
          <p:cNvPr id="8" name="矩形 7"/>
          <p:cNvSpPr>
            <a:spLocks noRot="1" noChangeAspect="1" noMove="1" noResize="1" noEditPoints="1" noAdjustHandles="1" noChangeArrowheads="1" noChangeShapeType="1" noTextEdit="1"/>
          </p:cNvSpPr>
          <p:nvPr/>
        </p:nvSpPr>
        <p:spPr bwMode="auto">
          <a:xfrm>
            <a:off x="3757246" y="4473315"/>
            <a:ext cx="2801001" cy="492380"/>
          </a:xfrm>
          <a:prstGeom prst="rect">
            <a:avLst/>
          </a:prstGeom>
          <a:blipFill rotWithShape="0">
            <a:blip r:embed="rId6"/>
            <a:stretch>
              <a:fillRect l="-2371" t="-10588" b="-14118"/>
            </a:stretch>
          </a:blipFill>
          <a:ln>
            <a:headEnd type="none" w="med" len="med"/>
            <a:tailEnd type="none" w="med" len="med"/>
          </a:ln>
          <a:extLst/>
        </p:spPr>
        <p:txBody>
          <a:bodyPr/>
          <a:lstStyle/>
          <a:p>
            <a:r>
              <a:rPr lang="zh-CN" altLang="en-US">
                <a:noFill/>
              </a:rPr>
              <a:t> </a:t>
            </a:r>
          </a:p>
        </p:txBody>
      </p:sp>
      <p:sp>
        <p:nvSpPr>
          <p:cNvPr id="10" name="右箭头 9"/>
          <p:cNvSpPr/>
          <p:nvPr/>
        </p:nvSpPr>
        <p:spPr bwMode="auto">
          <a:xfrm>
            <a:off x="6224774" y="3513411"/>
            <a:ext cx="914400" cy="246062"/>
          </a:xfrm>
          <a:prstGeom prst="rightArrow">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p>
            <a:pPr algn="ctr" eaLnBrk="1" hangingPunct="1">
              <a:defRPr/>
            </a:pPr>
            <a:endParaRPr lang="zh-CN" altLang="en-US">
              <a:solidFill>
                <a:schemeClr val="tx1"/>
              </a:solidFill>
            </a:endParaRPr>
          </a:p>
        </p:txBody>
      </p:sp>
      <p:sp>
        <p:nvSpPr>
          <p:cNvPr id="12" name="右箭头 11"/>
          <p:cNvSpPr/>
          <p:nvPr/>
        </p:nvSpPr>
        <p:spPr bwMode="auto">
          <a:xfrm>
            <a:off x="6681974" y="4596474"/>
            <a:ext cx="457200" cy="246062"/>
          </a:xfrm>
          <a:prstGeom prst="rightArrow">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3" name="圆角矩形 12"/>
          <p:cNvSpPr/>
          <p:nvPr/>
        </p:nvSpPr>
        <p:spPr bwMode="auto">
          <a:xfrm>
            <a:off x="7278986" y="3362384"/>
            <a:ext cx="1453856"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动态阈值</a:t>
            </a:r>
            <a:endParaRPr lang="zh-CN" altLang="en-US" dirty="0"/>
          </a:p>
        </p:txBody>
      </p:sp>
      <p:sp>
        <p:nvSpPr>
          <p:cNvPr id="14" name="圆角矩形 13"/>
          <p:cNvSpPr/>
          <p:nvPr/>
        </p:nvSpPr>
        <p:spPr bwMode="auto">
          <a:xfrm>
            <a:off x="7278985" y="4506972"/>
            <a:ext cx="1453856"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实时检测</a:t>
            </a:r>
            <a:endParaRPr lang="zh-CN" altLang="en-US" dirty="0"/>
          </a:p>
        </p:txBody>
      </p:sp>
      <p:sp>
        <p:nvSpPr>
          <p:cNvPr id="15" name="右箭头 11"/>
          <p:cNvSpPr/>
          <p:nvPr/>
        </p:nvSpPr>
        <p:spPr bwMode="auto">
          <a:xfrm>
            <a:off x="6084963" y="2420888"/>
            <a:ext cx="863302" cy="201054"/>
          </a:xfrm>
          <a:prstGeom prst="rightArrow">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16" name="圆角矩形 13"/>
          <p:cNvSpPr/>
          <p:nvPr/>
        </p:nvSpPr>
        <p:spPr bwMode="auto">
          <a:xfrm>
            <a:off x="7022426" y="2286378"/>
            <a:ext cx="2121574"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最小二乘拟合</a:t>
            </a:r>
            <a:endParaRPr lang="zh-CN" altLang="en-US" dirty="0"/>
          </a:p>
        </p:txBody>
      </p:sp>
    </p:spTree>
    <p:extLst>
      <p:ext uri="{BB962C8B-B14F-4D97-AF65-F5344CB8AC3E}">
        <p14:creationId xmlns:p14="http://schemas.microsoft.com/office/powerpoint/2010/main" val="17294136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第二</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精确</a:t>
            </a:r>
            <a:r>
              <a:rPr lang="zh-CN" altLang="en-US" sz="2400" b="1" dirty="0">
                <a:solidFill>
                  <a:srgbClr val="BFBFBF"/>
                </a:solidFill>
                <a:latin typeface="宋体" charset="0"/>
                <a:ea typeface="宋体" charset="0"/>
              </a:rPr>
              <a:t>时钟同步协议及时间序列样本统计方法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第三章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第四</a:t>
            </a:r>
            <a:r>
              <a:rPr lang="zh-CN" altLang="zh-CN" sz="2400" b="1" dirty="0" smtClean="0">
                <a:solidFill>
                  <a:schemeClr val="tx1"/>
                </a:solidFill>
                <a:latin typeface="宋体" charset="0"/>
                <a:ea typeface="宋体" charset="0"/>
              </a:rPr>
              <a:t>章</a:t>
            </a:r>
            <a:r>
              <a:rPr lang="zh-CN" altLang="en-US" sz="2400" b="1" dirty="0" smtClean="0">
                <a:solidFill>
                  <a:schemeClr val="tx1"/>
                </a:solidFill>
                <a:latin typeface="宋体" charset="0"/>
                <a:ea typeface="宋体" charset="0"/>
              </a:rPr>
              <a:t>  从</a:t>
            </a:r>
            <a:r>
              <a:rPr lang="zh-CN" altLang="en-US" sz="2400" b="1" dirty="0">
                <a:solidFill>
                  <a:schemeClr val="tx1"/>
                </a:solidFill>
                <a:latin typeface="宋体" charset="0"/>
                <a:ea typeface="宋体" charset="0"/>
              </a:rPr>
              <a:t>时钟校正策略及频率补偿统计应用及仿真</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extLst>
      <p:ext uri="{BB962C8B-B14F-4D97-AF65-F5344CB8AC3E}">
        <p14:creationId xmlns:p14="http://schemas.microsoft.com/office/powerpoint/2010/main" val="20549108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smtClean="0"/>
              <a:t>通用时钟伺服系统</a:t>
            </a:r>
            <a:endParaRPr lang="zh-CN" alt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66800"/>
            <a:ext cx="9144000" cy="3285309"/>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611560" y="4352109"/>
                <a:ext cx="7920880" cy="1222579"/>
              </a:xfrm>
              <a:prstGeom prst="rect">
                <a:avLst/>
              </a:prstGeom>
            </p:spPr>
            <p:txBody>
              <a:bodyPr wrap="square">
                <a:spAutoFit/>
              </a:bodyPr>
              <a:lstStyle/>
              <a:p>
                <a:r>
                  <a:rPr lang="en-US" sz="1800" dirty="0" smtClean="0"/>
                  <a:t>从左到右表明了数据从PTP协议引擎逐渐流向从时钟。在该系统中，PTP协议引擎通过周期性获取主从偏差和从主偏差，将这两个偏差值通过均值滤波及低通滤波器获取到当前</a:t>
                </a:r>
                <a14:m>
                  <m:oMath xmlns:m="http://schemas.openxmlformats.org/officeDocument/2006/math">
                    <m:sSub>
                      <m:sSubPr>
                        <m:ctrlPr>
                          <a:rPr lang="en-US" sz="1800" i="1" smtClean="0">
                            <a:latin typeface="Cambria Math" charset="0"/>
                          </a:rPr>
                        </m:ctrlPr>
                      </m:sSubPr>
                      <m:e>
                        <m:r>
                          <a:rPr lang="en-US" sz="1800" b="0" i="1" smtClean="0">
                            <a:latin typeface="Cambria Math" charset="0"/>
                          </a:rPr>
                          <m:t> </m:t>
                        </m:r>
                        <m:r>
                          <a:rPr lang="en-US" sz="1800" b="0" i="1" smtClean="0">
                            <a:latin typeface="Cambria Math" charset="0"/>
                          </a:rPr>
                          <m:t>𝑇</m:t>
                        </m:r>
                      </m:e>
                      <m:sub>
                        <m:r>
                          <a:rPr lang="en-US" sz="1800" b="0" i="1" smtClean="0">
                            <a:latin typeface="Cambria Math" charset="0"/>
                          </a:rPr>
                          <m:t>𝑜𝑓𝑓𝑠𝑒𝑡</m:t>
                        </m:r>
                      </m:sub>
                    </m:sSub>
                  </m:oMath>
                </a14:m>
                <a:r>
                  <a:rPr lang="en-US" sz="1800" dirty="0" smtClean="0"/>
                  <a:t> 值。</a:t>
                </a:r>
                <a:r>
                  <a:rPr lang="en-US" sz="1800" dirty="0"/>
                  <a:t>然后，</a:t>
                </a:r>
                <a:r>
                  <a:rPr lang="en-US" sz="1800" dirty="0" smtClean="0"/>
                  <a:t>将当前 </a:t>
                </a:r>
                <a14:m>
                  <m:oMath xmlns:m="http://schemas.openxmlformats.org/officeDocument/2006/math">
                    <m:sSub>
                      <m:sSubPr>
                        <m:ctrlPr>
                          <a:rPr lang="en-US" sz="1800" i="1">
                            <a:latin typeface="Cambria Math" charset="0"/>
                          </a:rPr>
                        </m:ctrlPr>
                      </m:sSubPr>
                      <m:e>
                        <m:r>
                          <a:rPr lang="en-US" sz="1800" i="1">
                            <a:latin typeface="Cambria Math" charset="0"/>
                          </a:rPr>
                          <m:t> </m:t>
                        </m:r>
                        <m:r>
                          <a:rPr lang="en-US" sz="1800" i="1">
                            <a:latin typeface="Cambria Math" charset="0"/>
                          </a:rPr>
                          <m:t>𝑇</m:t>
                        </m:r>
                      </m:e>
                      <m:sub>
                        <m:r>
                          <a:rPr lang="en-US" sz="1800" i="1">
                            <a:latin typeface="Cambria Math" charset="0"/>
                          </a:rPr>
                          <m:t>𝑜𝑓𝑓𝑠𝑒𝑡</m:t>
                        </m:r>
                      </m:sub>
                    </m:sSub>
                  </m:oMath>
                </a14:m>
                <a:r>
                  <a:rPr lang="en-US" sz="1800" dirty="0" smtClean="0"/>
                  <a:t> 值与采样周期数据共同传递给</a:t>
                </a:r>
                <a:r>
                  <a:rPr lang="en-US" sz="1800" dirty="0" err="1"/>
                  <a:t>PI控制器，由PI控制器来对从时钟进行校正以实现主从同步</a:t>
                </a:r>
                <a:r>
                  <a:rPr lang="en-US" sz="1800" dirty="0"/>
                  <a:t>。</a:t>
                </a:r>
              </a:p>
            </p:txBody>
          </p:sp>
        </mc:Choice>
        <mc:Fallback xmlns="">
          <p:sp>
            <p:nvSpPr>
              <p:cNvPr id="3" name="Rectangle 2"/>
              <p:cNvSpPr>
                <a:spLocks noRot="1" noChangeAspect="1" noMove="1" noResize="1" noEditPoints="1" noAdjustHandles="1" noChangeArrowheads="1" noChangeShapeType="1" noTextEdit="1"/>
              </p:cNvSpPr>
              <p:nvPr/>
            </p:nvSpPr>
            <p:spPr>
              <a:xfrm>
                <a:off x="611560" y="4352109"/>
                <a:ext cx="7920880" cy="1222579"/>
              </a:xfrm>
              <a:prstGeom prst="rect">
                <a:avLst/>
              </a:prstGeom>
              <a:blipFill rotWithShape="0">
                <a:blip r:embed="rId4"/>
                <a:stretch>
                  <a:fillRect l="-615" t="-4000" b="-12500"/>
                </a:stretch>
              </a:blipFill>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smtClean="0"/>
              <a:t>突变噪声</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2279" y="1021617"/>
            <a:ext cx="4880138" cy="249025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9712" y="3429000"/>
            <a:ext cx="4973821" cy="2304256"/>
          </a:xfrm>
          <a:prstGeom prst="rect">
            <a:avLst/>
          </a:prstGeom>
        </p:spPr>
      </p:pic>
      <p:sp>
        <p:nvSpPr>
          <p:cNvPr id="6" name="TextBox 5"/>
          <p:cNvSpPr txBox="1"/>
          <p:nvPr/>
        </p:nvSpPr>
        <p:spPr>
          <a:xfrm>
            <a:off x="3432073" y="5578930"/>
            <a:ext cx="269626" cy="461665"/>
          </a:xfrm>
          <a:prstGeom prst="rect">
            <a:avLst/>
          </a:prstGeom>
          <a:noFill/>
        </p:spPr>
        <p:txBody>
          <a:bodyPr wrap="none" rtlCol="0">
            <a:spAutoFit/>
          </a:bodyPr>
          <a:lstStyle/>
          <a:p>
            <a:r>
              <a:rPr lang="en-US" dirty="0" smtClean="0">
                <a:solidFill>
                  <a:srgbClr val="FF0000"/>
                </a:solidFill>
              </a:rPr>
              <a:t>I</a:t>
            </a:r>
            <a:endParaRPr lang="en-US" dirty="0">
              <a:solidFill>
                <a:srgbClr val="FF0000"/>
              </a:solidFill>
            </a:endParaRPr>
          </a:p>
        </p:txBody>
      </p:sp>
      <p:sp>
        <p:nvSpPr>
          <p:cNvPr id="8" name="TextBox 7"/>
          <p:cNvSpPr txBox="1"/>
          <p:nvPr/>
        </p:nvSpPr>
        <p:spPr>
          <a:xfrm>
            <a:off x="4332848" y="5578930"/>
            <a:ext cx="354584" cy="461665"/>
          </a:xfrm>
          <a:prstGeom prst="rect">
            <a:avLst/>
          </a:prstGeom>
          <a:noFill/>
        </p:spPr>
        <p:txBody>
          <a:bodyPr wrap="none" rtlCol="0">
            <a:spAutoFit/>
          </a:bodyPr>
          <a:lstStyle/>
          <a:p>
            <a:r>
              <a:rPr lang="en-US" dirty="0" smtClean="0">
                <a:solidFill>
                  <a:srgbClr val="FF0000"/>
                </a:solidFill>
              </a:rPr>
              <a:t>II</a:t>
            </a:r>
            <a:endParaRPr lang="en-US" dirty="0">
              <a:solidFill>
                <a:srgbClr val="FF0000"/>
              </a:solidFill>
            </a:endParaRPr>
          </a:p>
        </p:txBody>
      </p:sp>
      <p:sp>
        <p:nvSpPr>
          <p:cNvPr id="9" name="TextBox 8"/>
          <p:cNvSpPr txBox="1"/>
          <p:nvPr/>
        </p:nvSpPr>
        <p:spPr>
          <a:xfrm>
            <a:off x="5318581" y="5578930"/>
            <a:ext cx="439544" cy="461665"/>
          </a:xfrm>
          <a:prstGeom prst="rect">
            <a:avLst/>
          </a:prstGeom>
          <a:noFill/>
        </p:spPr>
        <p:txBody>
          <a:bodyPr wrap="none" rtlCol="0">
            <a:spAutoFit/>
          </a:bodyPr>
          <a:lstStyle/>
          <a:p>
            <a:r>
              <a:rPr lang="en-US" dirty="0" smtClean="0">
                <a:solidFill>
                  <a:srgbClr val="FF0000"/>
                </a:solidFill>
              </a:rPr>
              <a:t>III</a:t>
            </a:r>
            <a:endParaRPr lang="en-US" dirty="0">
              <a:solidFill>
                <a:srgbClr val="FF0000"/>
              </a:solidFill>
            </a:endParaRPr>
          </a:p>
        </p:txBody>
      </p:sp>
    </p:spTree>
    <p:extLst>
      <p:ext uri="{BB962C8B-B14F-4D97-AF65-F5344CB8AC3E}">
        <p14:creationId xmlns:p14="http://schemas.microsoft.com/office/powerpoint/2010/main" val="655220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smtClean="0"/>
              <a:t>时钟伺服系统结构</a:t>
            </a:r>
            <a:endParaRPr lang="zh-CN"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2" y="1196752"/>
            <a:ext cx="4311087" cy="1944216"/>
          </a:xfrm>
          <a:prstGeom prst="rect">
            <a:avLst/>
          </a:prstGeom>
        </p:spPr>
      </p:pic>
      <p:sp>
        <p:nvSpPr>
          <p:cNvPr id="2" name="Rectangle 1"/>
          <p:cNvSpPr/>
          <p:nvPr/>
        </p:nvSpPr>
        <p:spPr>
          <a:xfrm>
            <a:off x="4572000" y="868363"/>
            <a:ext cx="4572000" cy="4801314"/>
          </a:xfrm>
          <a:prstGeom prst="rect">
            <a:avLst/>
          </a:prstGeom>
        </p:spPr>
        <p:txBody>
          <a:bodyPr>
            <a:spAutoFit/>
          </a:bodyPr>
          <a:lstStyle/>
          <a:p>
            <a:r>
              <a:rPr lang="en-US" sz="1800" dirty="0"/>
              <a:t>在控制器前面，采用突变检测器，判断误差是否发生了阶跃噪声，如果没发生则使用正常的PID控制器；一旦检测发现阶跃噪声发生，则暂时使用自定义控制环节，保持偏差量不变，去对从时钟进行校正。同时继续等待一段时间，这段时间可以根据经验法去获取，如果误差重新发生阶跃恢复到原始状态或者在一定的观测时间内稳定不变，那么就继续使用PID控制器。其中，突变检测器就是用来监测残差信号是否发生阶跃噪声，具体的方法类似上一章节中的动态阈值法，通过在一定的时间窗内观测信号的变化情况</a:t>
            </a:r>
            <a:r>
              <a:rPr lang="en-US" sz="1800" dirty="0" smtClean="0"/>
              <a:t>，</a:t>
            </a:r>
            <a:r>
              <a:rPr lang="zh-CN" altLang="en-US" sz="1800" dirty="0"/>
              <a:t>如果发现当前信号处于突变中，那就切换控制模型，使用历史数据来替代当前突变数据，从而保持从时钟的稳定性。当时间窗继续向前滑动，信号的抖动逐渐恢复。则可以恢复使用</a:t>
            </a:r>
            <a:r>
              <a:rPr lang="en-US" altLang="zh-CN" sz="1800" dirty="0"/>
              <a:t>PID</a:t>
            </a:r>
            <a:r>
              <a:rPr lang="zh-CN" altLang="en-US" sz="1800" dirty="0"/>
              <a:t>控制器来进行控制。</a:t>
            </a:r>
            <a:endParaRPr lang="en-US" sz="1800" dirty="0"/>
          </a:p>
        </p:txBody>
      </p:sp>
    </p:spTree>
    <p:extLst>
      <p:ext uri="{BB962C8B-B14F-4D97-AF65-F5344CB8AC3E}">
        <p14:creationId xmlns:p14="http://schemas.microsoft.com/office/powerpoint/2010/main" val="7657241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smtClean="0"/>
              <a:t>从时钟频率漂移优化</a:t>
            </a:r>
            <a:endParaRPr lang="zh-CN" alt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26999552"/>
                  </p:ext>
                </p:extLst>
              </p:nvPr>
            </p:nvGraphicFramePr>
            <p:xfrm>
              <a:off x="3276600" y="1457733"/>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algn="ctr"/>
                          <a:r>
                            <a:rPr lang="is-IS" dirty="0" smtClean="0">
                              <a:solidFill>
                                <a:schemeClr val="tx1"/>
                              </a:solidFill>
                            </a:rPr>
                            <a:t>…</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𝒔𝒏</m:t>
                                    </m:r>
                                  </m:sub>
                                </m:sSub>
                              </m:oMath>
                            </m:oMathPara>
                          </a14:m>
                          <a:endParaRPr lang="en-US" dirty="0">
                            <a:solidFill>
                              <a:schemeClr val="tx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𝒓𝒏</m:t>
                                    </m:r>
                                  </m:sub>
                                </m:sSub>
                              </m:oMath>
                            </m:oMathPara>
                          </a14:m>
                          <a:endParaRPr lang="en-US" dirty="0">
                            <a:solidFill>
                              <a:schemeClr val="tx1"/>
                            </a:solidFill>
                          </a:endParaRPr>
                        </a:p>
                      </a:txBody>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26999552"/>
                  </p:ext>
                </p:extLst>
              </p:nvPr>
            </p:nvGraphicFramePr>
            <p:xfrm>
              <a:off x="3276600" y="1457733"/>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endParaRPr lang="en-US"/>
                        </a:p>
                      </a:txBody>
                      <a:tcPr>
                        <a:blipFill rotWithShape="0">
                          <a:blip r:embed="rId3"/>
                          <a:stretch>
                            <a:fillRect l="-725" t="-8197" r="-402174" b="-124590"/>
                          </a:stretch>
                        </a:blipFill>
                      </a:tcPr>
                    </a:tc>
                    <a:tc>
                      <a:txBody>
                        <a:bodyPr/>
                        <a:lstStyle/>
                        <a:p>
                          <a:endParaRPr lang="en-US"/>
                        </a:p>
                      </a:txBody>
                      <a:tcPr>
                        <a:blipFill rotWithShape="0">
                          <a:blip r:embed="rId3"/>
                          <a:stretch>
                            <a:fillRect l="-101460" t="-8197" r="-305109" b="-124590"/>
                          </a:stretch>
                        </a:blipFill>
                      </a:tcPr>
                    </a:tc>
                    <a:tc>
                      <a:txBody>
                        <a:bodyPr/>
                        <a:lstStyle/>
                        <a:p>
                          <a:endParaRPr lang="en-US"/>
                        </a:p>
                      </a:txBody>
                      <a:tcPr>
                        <a:blipFill rotWithShape="0">
                          <a:blip r:embed="rId3"/>
                          <a:stretch>
                            <a:fillRect l="-200000" t="-8197" r="-202899" b="-124590"/>
                          </a:stretch>
                        </a:blipFill>
                      </a:tcPr>
                    </a:tc>
                    <a:tc>
                      <a:txBody>
                        <a:bodyPr/>
                        <a:lstStyle/>
                        <a:p>
                          <a:pPr algn="ctr"/>
                          <a:r>
                            <a:rPr lang="is-IS" dirty="0" smtClean="0">
                              <a:solidFill>
                                <a:schemeClr val="tx1"/>
                              </a:solidFill>
                            </a:rPr>
                            <a:t>…</a:t>
                          </a:r>
                          <a:endParaRPr lang="en-US" dirty="0">
                            <a:solidFill>
                              <a:schemeClr val="tx1"/>
                            </a:solidFill>
                          </a:endParaRPr>
                        </a:p>
                      </a:txBody>
                      <a:tcPr/>
                    </a:tc>
                    <a:tc>
                      <a:txBody>
                        <a:bodyPr/>
                        <a:lstStyle/>
                        <a:p>
                          <a:endParaRPr lang="en-US"/>
                        </a:p>
                      </a:txBody>
                      <a:tcPr>
                        <a:blipFill rotWithShape="0">
                          <a:blip r:embed="rId3"/>
                          <a:stretch>
                            <a:fillRect l="-399275" t="-8197" r="-3623" b="-124590"/>
                          </a:stretch>
                        </a:blipFill>
                      </a:tcPr>
                    </a:tc>
                  </a:tr>
                  <a:tr h="370840">
                    <a:tc>
                      <a:txBody>
                        <a:bodyPr/>
                        <a:lstStyle/>
                        <a:p>
                          <a:endParaRPr lang="en-US"/>
                        </a:p>
                      </a:txBody>
                      <a:tcPr>
                        <a:blipFill rotWithShape="0">
                          <a:blip r:embed="rId3"/>
                          <a:stretch>
                            <a:fillRect l="-725" t="-108197" r="-402174" b="-24590"/>
                          </a:stretch>
                        </a:blipFill>
                      </a:tcPr>
                    </a:tc>
                    <a:tc>
                      <a:txBody>
                        <a:bodyPr/>
                        <a:lstStyle/>
                        <a:p>
                          <a:endParaRPr lang="en-US"/>
                        </a:p>
                      </a:txBody>
                      <a:tcPr>
                        <a:blipFill rotWithShape="0">
                          <a:blip r:embed="rId3"/>
                          <a:stretch>
                            <a:fillRect l="-101460" t="-108197" r="-305109" b="-24590"/>
                          </a:stretch>
                        </a:blipFill>
                      </a:tcPr>
                    </a:tc>
                    <a:tc>
                      <a:txBody>
                        <a:bodyPr/>
                        <a:lstStyle/>
                        <a:p>
                          <a:endParaRPr lang="en-US"/>
                        </a:p>
                      </a:txBody>
                      <a:tcPr>
                        <a:blipFill rotWithShape="0">
                          <a:blip r:embed="rId3"/>
                          <a:stretch>
                            <a:fillRect l="-200000" t="-108197" r="-202899" b="-245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endParaRPr lang="en-US"/>
                        </a:p>
                      </a:txBody>
                      <a:tcPr>
                        <a:blipFill rotWithShape="0">
                          <a:blip r:embed="rId3"/>
                          <a:stretch>
                            <a:fillRect l="-399275" t="-108197" r="-3623" b="-24590"/>
                          </a:stretch>
                        </a:blipFill>
                      </a:tcPr>
                    </a:tc>
                  </a:tr>
                </a:tbl>
              </a:graphicData>
            </a:graphic>
          </p:graphicFrame>
        </mc:Fallback>
      </mc:AlternateContent>
      <p:sp>
        <p:nvSpPr>
          <p:cNvPr id="5" name="矩形 4"/>
          <p:cNvSpPr/>
          <p:nvPr/>
        </p:nvSpPr>
        <p:spPr bwMode="auto">
          <a:xfrm>
            <a:off x="762000" y="1457733"/>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sz="1800" dirty="0" smtClean="0"/>
              <a:t>Sync</a:t>
            </a:r>
            <a:r>
              <a:rPr lang="zh-CN" altLang="en-US" sz="1800" dirty="0" smtClean="0"/>
              <a:t>报文</a:t>
            </a:r>
            <a:r>
              <a:rPr lang="zh-CN" altLang="en-US" sz="1800" dirty="0" smtClean="0">
                <a:solidFill>
                  <a:srgbClr val="FF0000"/>
                </a:solidFill>
              </a:rPr>
              <a:t>发送</a:t>
            </a:r>
            <a:r>
              <a:rPr lang="zh-CN" altLang="en-US" sz="1800" dirty="0" smtClean="0"/>
              <a:t>时间</a:t>
            </a:r>
            <a:endParaRPr lang="zh-CN" altLang="en-US" sz="1800" dirty="0"/>
          </a:p>
        </p:txBody>
      </p:sp>
      <p:sp>
        <p:nvSpPr>
          <p:cNvPr id="6" name="矩形 4"/>
          <p:cNvSpPr/>
          <p:nvPr/>
        </p:nvSpPr>
        <p:spPr bwMode="auto">
          <a:xfrm>
            <a:off x="762000" y="1847657"/>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sz="1800" dirty="0" smtClean="0"/>
              <a:t>Sync</a:t>
            </a:r>
            <a:r>
              <a:rPr lang="zh-CN" altLang="en-US" sz="1800" dirty="0" smtClean="0"/>
              <a:t>报文</a:t>
            </a:r>
            <a:r>
              <a:rPr lang="zh-CN" altLang="en-US" sz="1800" dirty="0" smtClean="0">
                <a:solidFill>
                  <a:srgbClr val="FF0000"/>
                </a:solidFill>
              </a:rPr>
              <a:t>接收</a:t>
            </a:r>
            <a:r>
              <a:rPr lang="zh-CN" altLang="en-US" sz="1800" dirty="0" smtClean="0"/>
              <a:t>时间</a:t>
            </a:r>
            <a:endParaRPr lang="zh-CN" altLang="en-US" sz="1800"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47439554"/>
                  </p:ext>
                </p:extLst>
              </p:nvPr>
            </p:nvGraphicFramePr>
            <p:xfrm>
              <a:off x="3281979" y="3124200"/>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algn="ctr"/>
                          <a:r>
                            <a:rPr lang="is-IS" dirty="0" smtClean="0">
                              <a:solidFill>
                                <a:schemeClr val="tx1"/>
                              </a:solidFill>
                            </a:rPr>
                            <a:t>…</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𝒎𝒏</m:t>
                                    </m:r>
                                  </m:sub>
                                </m:sSub>
                              </m:oMath>
                            </m:oMathPara>
                          </a14:m>
                          <a:endParaRPr lang="en-US" dirty="0">
                            <a:solidFill>
                              <a:schemeClr val="tx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𝒔𝒏</m:t>
                                    </m:r>
                                  </m:sub>
                                </m:sSub>
                              </m:oMath>
                            </m:oMathPara>
                          </a14:m>
                          <a:endParaRPr lang="en-US" dirty="0">
                            <a:solidFill>
                              <a:schemeClr val="tx1"/>
                            </a:solidFill>
                          </a:endParaRPr>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47439554"/>
                  </p:ext>
                </p:extLst>
              </p:nvPr>
            </p:nvGraphicFramePr>
            <p:xfrm>
              <a:off x="3281979" y="3124200"/>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endParaRPr lang="en-US"/>
                        </a:p>
                      </a:txBody>
                      <a:tcPr>
                        <a:blipFill rotWithShape="0">
                          <a:blip r:embed="rId4"/>
                          <a:stretch>
                            <a:fillRect l="-725" t="-8065" r="-402174" b="-120968"/>
                          </a:stretch>
                        </a:blipFill>
                      </a:tcPr>
                    </a:tc>
                    <a:tc>
                      <a:txBody>
                        <a:bodyPr/>
                        <a:lstStyle/>
                        <a:p>
                          <a:endParaRPr lang="en-US"/>
                        </a:p>
                      </a:txBody>
                      <a:tcPr>
                        <a:blipFill rotWithShape="0">
                          <a:blip r:embed="rId4"/>
                          <a:stretch>
                            <a:fillRect l="-101460" t="-8065" r="-305109" b="-120968"/>
                          </a:stretch>
                        </a:blipFill>
                      </a:tcPr>
                    </a:tc>
                    <a:tc>
                      <a:txBody>
                        <a:bodyPr/>
                        <a:lstStyle/>
                        <a:p>
                          <a:endParaRPr lang="en-US"/>
                        </a:p>
                      </a:txBody>
                      <a:tcPr>
                        <a:blipFill rotWithShape="0">
                          <a:blip r:embed="rId4"/>
                          <a:stretch>
                            <a:fillRect l="-200000" t="-8065" r="-202899" b="-120968"/>
                          </a:stretch>
                        </a:blipFill>
                      </a:tcPr>
                    </a:tc>
                    <a:tc>
                      <a:txBody>
                        <a:bodyPr/>
                        <a:lstStyle/>
                        <a:p>
                          <a:pPr algn="ctr"/>
                          <a:r>
                            <a:rPr lang="is-IS" dirty="0" smtClean="0">
                              <a:solidFill>
                                <a:schemeClr val="tx1"/>
                              </a:solidFill>
                            </a:rPr>
                            <a:t>…</a:t>
                          </a:r>
                          <a:endParaRPr lang="en-US" dirty="0">
                            <a:solidFill>
                              <a:schemeClr val="tx1"/>
                            </a:solidFill>
                          </a:endParaRPr>
                        </a:p>
                      </a:txBody>
                      <a:tcPr/>
                    </a:tc>
                    <a:tc>
                      <a:txBody>
                        <a:bodyPr/>
                        <a:lstStyle/>
                        <a:p>
                          <a:endParaRPr lang="en-US"/>
                        </a:p>
                      </a:txBody>
                      <a:tcPr>
                        <a:blipFill rotWithShape="0">
                          <a:blip r:embed="rId4"/>
                          <a:stretch>
                            <a:fillRect l="-399275" t="-8065" r="-3623" b="-120968"/>
                          </a:stretch>
                        </a:blipFill>
                      </a:tcPr>
                    </a:tc>
                  </a:tr>
                  <a:tr h="370840">
                    <a:tc>
                      <a:txBody>
                        <a:bodyPr/>
                        <a:lstStyle/>
                        <a:p>
                          <a:endParaRPr lang="en-US"/>
                        </a:p>
                      </a:txBody>
                      <a:tcPr>
                        <a:blipFill rotWithShape="0">
                          <a:blip r:embed="rId4"/>
                          <a:stretch>
                            <a:fillRect l="-725" t="-109836" r="-402174" b="-22951"/>
                          </a:stretch>
                        </a:blipFill>
                      </a:tcPr>
                    </a:tc>
                    <a:tc>
                      <a:txBody>
                        <a:bodyPr/>
                        <a:lstStyle/>
                        <a:p>
                          <a:endParaRPr lang="en-US"/>
                        </a:p>
                      </a:txBody>
                      <a:tcPr>
                        <a:blipFill rotWithShape="0">
                          <a:blip r:embed="rId4"/>
                          <a:stretch>
                            <a:fillRect l="-101460" t="-109836" r="-305109" b="-22951"/>
                          </a:stretch>
                        </a:blipFill>
                      </a:tcPr>
                    </a:tc>
                    <a:tc>
                      <a:txBody>
                        <a:bodyPr/>
                        <a:lstStyle/>
                        <a:p>
                          <a:endParaRPr lang="en-US"/>
                        </a:p>
                      </a:txBody>
                      <a:tcPr>
                        <a:blipFill rotWithShape="0">
                          <a:blip r:embed="rId4"/>
                          <a:stretch>
                            <a:fillRect l="-200000" t="-109836" r="-202899" b="-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endParaRPr lang="en-US"/>
                        </a:p>
                      </a:txBody>
                      <a:tcPr>
                        <a:blipFill rotWithShape="0">
                          <a:blip r:embed="rId4"/>
                          <a:stretch>
                            <a:fillRect l="-399275" t="-109836" r="-3623" b="-22951"/>
                          </a:stretch>
                        </a:blipFill>
                      </a:tcPr>
                    </a:tc>
                  </a:tr>
                </a:tbl>
              </a:graphicData>
            </a:graphic>
          </p:graphicFrame>
        </mc:Fallback>
      </mc:AlternateContent>
      <p:sp>
        <p:nvSpPr>
          <p:cNvPr id="8" name="矩形 4"/>
          <p:cNvSpPr/>
          <p:nvPr/>
        </p:nvSpPr>
        <p:spPr bwMode="auto">
          <a:xfrm>
            <a:off x="767379" y="3124200"/>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主时钟</a:t>
            </a:r>
            <a:r>
              <a:rPr lang="zh-CN" altLang="en-US" sz="1800" dirty="0" smtClean="0">
                <a:solidFill>
                  <a:srgbClr val="FF0000"/>
                </a:solidFill>
              </a:rPr>
              <a:t>发送</a:t>
            </a:r>
            <a:r>
              <a:rPr lang="zh-CN" altLang="en-US" sz="1800" dirty="0" smtClean="0"/>
              <a:t>周期</a:t>
            </a:r>
            <a:endParaRPr lang="zh-CN" altLang="en-US" sz="1800" dirty="0"/>
          </a:p>
        </p:txBody>
      </p:sp>
      <p:sp>
        <p:nvSpPr>
          <p:cNvPr id="9" name="矩形 4"/>
          <p:cNvSpPr/>
          <p:nvPr/>
        </p:nvSpPr>
        <p:spPr bwMode="auto">
          <a:xfrm>
            <a:off x="767379" y="3514124"/>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从时钟</a:t>
            </a:r>
            <a:r>
              <a:rPr lang="zh-CN" altLang="en-US" sz="1800" dirty="0" smtClean="0">
                <a:solidFill>
                  <a:srgbClr val="FF0000"/>
                </a:solidFill>
              </a:rPr>
              <a:t>接收</a:t>
            </a:r>
            <a:r>
              <a:rPr lang="zh-CN" altLang="en-US" sz="1800" dirty="0" smtClean="0"/>
              <a:t>周期</a:t>
            </a:r>
            <a:endParaRPr lang="zh-CN" altLang="en-US" sz="1800" dirty="0"/>
          </a:p>
        </p:txBody>
      </p:sp>
      <p:sp>
        <p:nvSpPr>
          <p:cNvPr id="10" name="下箭头 10"/>
          <p:cNvSpPr/>
          <p:nvPr/>
        </p:nvSpPr>
        <p:spPr bwMode="auto">
          <a:xfrm>
            <a:off x="4286250" y="235002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1" name="下箭头 10"/>
          <p:cNvSpPr/>
          <p:nvPr/>
        </p:nvSpPr>
        <p:spPr bwMode="auto">
          <a:xfrm>
            <a:off x="4270786" y="4016490"/>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mc:AlternateContent xmlns:mc="http://schemas.openxmlformats.org/markup-compatibility/2006" xmlns:a14="http://schemas.microsoft.com/office/drawing/2010/main">
        <mc:Choice Requires="a14">
          <p:sp>
            <p:nvSpPr>
              <p:cNvPr id="12" name="Alternate Process 11"/>
              <p:cNvSpPr/>
              <p:nvPr/>
            </p:nvSpPr>
            <p:spPr bwMode="auto">
              <a:xfrm>
                <a:off x="3669059" y="4796942"/>
                <a:ext cx="1952225"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频率差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Cambria Math" charset="0"/>
                            <a:cs typeface="Cambria Math" charset="0"/>
                          </a:rPr>
                        </m:ctrlPr>
                      </m:sSubPr>
                      <m:e>
                        <m:r>
                          <a:rPr kumimoji="0" lang="en-US" altLang="zh-CN" sz="2400" b="0" i="1" u="none" strike="noStrike" cap="none" normalizeH="0" baseline="0" smtClean="0">
                            <a:ln>
                              <a:noFill/>
                            </a:ln>
                            <a:solidFill>
                              <a:schemeClr val="tx1"/>
                            </a:solidFill>
                            <a:effectLst/>
                            <a:latin typeface="Cambria Math" charset="0"/>
                            <a:ea typeface="Cambria Math" charset="0"/>
                            <a:cs typeface="Cambria Math" charset="0"/>
                          </a:rPr>
                          <m:t>𝑓</m:t>
                        </m:r>
                      </m:e>
                      <m:sub>
                        <m:r>
                          <a:rPr kumimoji="0" lang="en-US" altLang="zh-CN" sz="2400" b="0" i="1" u="none" strike="noStrike" cap="none" normalizeH="0" baseline="0" smtClean="0">
                            <a:ln>
                              <a:noFill/>
                            </a:ln>
                            <a:solidFill>
                              <a:schemeClr val="tx1"/>
                            </a:solidFill>
                            <a:effectLst/>
                            <a:latin typeface="Cambria Math" charset="0"/>
                            <a:ea typeface="Cambria Math" charset="0"/>
                            <a:cs typeface="Cambria Math" charset="0"/>
                          </a:rPr>
                          <m:t>𝑑𝑒𝑙𝑡𝑎</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2" name="Alternate Process 11"/>
              <p:cNvSpPr>
                <a:spLocks noRot="1" noChangeAspect="1" noMove="1" noResize="1" noEditPoints="1" noAdjustHandles="1" noChangeArrowheads="1" noChangeShapeType="1" noTextEdit="1"/>
              </p:cNvSpPr>
              <p:nvPr/>
            </p:nvSpPr>
            <p:spPr bwMode="auto">
              <a:xfrm>
                <a:off x="3669059" y="4796942"/>
                <a:ext cx="1952225" cy="513191"/>
              </a:xfrm>
              <a:prstGeom prst="flowChartAlternateProcess">
                <a:avLst/>
              </a:prstGeom>
              <a:blipFill rotWithShape="0">
                <a:blip r:embed="rId5"/>
                <a:stretch>
                  <a:fillRect l="-3086" t="-5682" b="-19318"/>
                </a:stretch>
              </a:blipFill>
              <a:ln>
                <a:headEnd type="none" w="med" len="med"/>
                <a:tailEnd type="none" w="med" len="med"/>
              </a:ln>
              <a:extLst/>
            </p:spPr>
            <p:txBody>
              <a:bodyPr/>
              <a:lstStyle/>
              <a:p>
                <a:r>
                  <a:rPr lang="en-US">
                    <a:noFill/>
                  </a:rPr>
                  <a:t> </a:t>
                </a:r>
              </a:p>
            </p:txBody>
          </p:sp>
        </mc:Fallback>
      </mc:AlternateContent>
    </p:spTree>
    <p:extLst>
      <p:ext uri="{BB962C8B-B14F-4D97-AF65-F5344CB8AC3E}">
        <p14:creationId xmlns:p14="http://schemas.microsoft.com/office/powerpoint/2010/main" val="3517843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uble Brace 2"/>
          <p:cNvSpPr/>
          <p:nvPr/>
        </p:nvSpPr>
        <p:spPr bwMode="auto">
          <a:xfrm rot="5400000">
            <a:off x="1374346" y="3444144"/>
            <a:ext cx="6395305" cy="2667000"/>
          </a:xfrm>
          <a:prstGeom prst="bracePair">
            <a:avLst/>
          </a:prstGeom>
          <a:noFill/>
          <a:ln w="28575" cap="flat" cmpd="sng" algn="ctr">
            <a:solidFill>
              <a:srgbClr val="922706"/>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sp>
        <p:nvSpPr>
          <p:cNvPr id="31746" name="标题 1"/>
          <p:cNvSpPr>
            <a:spLocks noGrp="1"/>
          </p:cNvSpPr>
          <p:nvPr>
            <p:ph type="title"/>
          </p:nvPr>
        </p:nvSpPr>
        <p:spPr/>
        <p:txBody>
          <a:bodyPr/>
          <a:lstStyle/>
          <a:p>
            <a:pPr eaLnBrk="1" hangingPunct="1"/>
            <a:r>
              <a:rPr lang="zh-CN" altLang="en-US" dirty="0" smtClean="0"/>
              <a:t>统计方法在透明时钟的应用</a:t>
            </a:r>
            <a:endParaRPr lang="zh-CN" altLang="en-US" dirty="0"/>
          </a:p>
        </p:txBody>
      </p:sp>
      <p:sp>
        <p:nvSpPr>
          <p:cNvPr id="12" name="Alternate Process 11"/>
          <p:cNvSpPr/>
          <p:nvPr/>
        </p:nvSpPr>
        <p:spPr bwMode="auto">
          <a:xfrm>
            <a:off x="2996072" y="1066800"/>
            <a:ext cx="3151855"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0000"/>
                </a:solidFill>
                <a:effectLst/>
                <a:latin typeface="Arial" charset="0"/>
                <a:ea typeface="黑体" pitchFamily="2" charset="-122"/>
              </a:rPr>
              <a:t>边界</a:t>
            </a:r>
            <a:r>
              <a:rPr kumimoji="0" lang="zh-CN" altLang="en-US" sz="2400" b="0" i="0" u="none" strike="noStrike" cap="none" normalizeH="0" baseline="0" dirty="0" smtClean="0">
                <a:ln>
                  <a:noFill/>
                </a:ln>
                <a:solidFill>
                  <a:schemeClr val="tx1"/>
                </a:solidFill>
                <a:effectLst/>
                <a:latin typeface="Arial" charset="0"/>
                <a:ea typeface="黑体" pitchFamily="2" charset="-122"/>
              </a:rPr>
              <a:t>时钟 与 </a:t>
            </a:r>
            <a:r>
              <a:rPr kumimoji="0" lang="zh-CN" altLang="en-US" sz="2400" b="0" i="0" u="none" strike="noStrike" cap="none" normalizeH="0" baseline="0" dirty="0" smtClean="0">
                <a:ln>
                  <a:noFill/>
                </a:ln>
                <a:solidFill>
                  <a:srgbClr val="FF0000"/>
                </a:solidFill>
                <a:effectLst/>
                <a:latin typeface="Arial" charset="0"/>
                <a:ea typeface="黑体" pitchFamily="2" charset="-122"/>
              </a:rPr>
              <a:t>透明</a:t>
            </a:r>
            <a:r>
              <a:rPr kumimoji="0" lang="zh-CN" altLang="en-US" sz="2400" b="0" i="0" u="none" strike="noStrike" cap="none" normalizeH="0" baseline="0" dirty="0" smtClean="0">
                <a:ln>
                  <a:noFill/>
                </a:ln>
                <a:solidFill>
                  <a:schemeClr val="tx1"/>
                </a:solidFill>
                <a:effectLst/>
                <a:latin typeface="Arial" charset="0"/>
                <a:ea typeface="黑体" pitchFamily="2" charset="-122"/>
              </a:rPr>
              <a:t>时钟</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13" name="矩形 4"/>
          <p:cNvSpPr/>
          <p:nvPr/>
        </p:nvSpPr>
        <p:spPr bwMode="auto">
          <a:xfrm>
            <a:off x="2057400" y="2126428"/>
            <a:ext cx="2336194"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设备内驻留时间</a:t>
            </a:r>
            <a:endParaRPr lang="zh-CN" altLang="en-US" dirty="0"/>
          </a:p>
        </p:txBody>
      </p:sp>
      <p:sp>
        <p:nvSpPr>
          <p:cNvPr id="14" name="矩形 4"/>
          <p:cNvSpPr/>
          <p:nvPr/>
        </p:nvSpPr>
        <p:spPr bwMode="auto">
          <a:xfrm>
            <a:off x="4953000" y="2122842"/>
            <a:ext cx="2951747"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不同拓扑结构下传输</a:t>
            </a:r>
            <a:endParaRPr lang="zh-CN" altLang="en-US" dirty="0"/>
          </a:p>
        </p:txBody>
      </p:sp>
      <p:sp>
        <p:nvSpPr>
          <p:cNvPr id="17" name="下箭头 10"/>
          <p:cNvSpPr/>
          <p:nvPr/>
        </p:nvSpPr>
        <p:spPr bwMode="auto">
          <a:xfrm>
            <a:off x="5950555" y="2743200"/>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8" name="下箭头 10"/>
          <p:cNvSpPr/>
          <p:nvPr/>
        </p:nvSpPr>
        <p:spPr bwMode="auto">
          <a:xfrm>
            <a:off x="2907692" y="2743200"/>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9" name="Alternate Process 18"/>
          <p:cNvSpPr/>
          <p:nvPr/>
        </p:nvSpPr>
        <p:spPr bwMode="auto">
          <a:xfrm>
            <a:off x="2057400" y="4846786"/>
            <a:ext cx="2381381"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暂时性</a:t>
            </a:r>
            <a:r>
              <a:rPr kumimoji="0" lang="zh-CN" altLang="en-US" sz="2400" b="0" i="0" u="none" strike="noStrike" cap="none" normalizeH="0" baseline="0" smtClean="0">
                <a:ln>
                  <a:noFill/>
                </a:ln>
                <a:solidFill>
                  <a:schemeClr val="tx1"/>
                </a:solidFill>
                <a:effectLst/>
                <a:latin typeface="Arial" charset="0"/>
                <a:ea typeface="黑体" pitchFamily="2" charset="-122"/>
              </a:rPr>
              <a:t>时延突变</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20" name="矩形 4"/>
          <p:cNvSpPr/>
          <p:nvPr/>
        </p:nvSpPr>
        <p:spPr bwMode="auto">
          <a:xfrm>
            <a:off x="2519067" y="3486607"/>
            <a:ext cx="1412864"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排队堵塞</a:t>
            </a:r>
            <a:endParaRPr lang="zh-CN" altLang="en-US" dirty="0"/>
          </a:p>
        </p:txBody>
      </p:sp>
      <p:sp>
        <p:nvSpPr>
          <p:cNvPr id="21" name="下箭头 10"/>
          <p:cNvSpPr/>
          <p:nvPr/>
        </p:nvSpPr>
        <p:spPr bwMode="auto">
          <a:xfrm>
            <a:off x="2907692" y="409667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22" name="Alternate Process 21"/>
          <p:cNvSpPr/>
          <p:nvPr/>
        </p:nvSpPr>
        <p:spPr bwMode="auto">
          <a:xfrm>
            <a:off x="5113927" y="4846786"/>
            <a:ext cx="2381381"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持久性时延变化</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23" name="矩形 4"/>
          <p:cNvSpPr/>
          <p:nvPr/>
        </p:nvSpPr>
        <p:spPr bwMode="auto">
          <a:xfrm>
            <a:off x="5267820" y="3486607"/>
            <a:ext cx="2028417"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拓扑结构变化</a:t>
            </a:r>
            <a:endParaRPr lang="zh-CN" altLang="en-US" dirty="0"/>
          </a:p>
        </p:txBody>
      </p:sp>
      <p:sp>
        <p:nvSpPr>
          <p:cNvPr id="24" name="下箭头 10"/>
          <p:cNvSpPr/>
          <p:nvPr/>
        </p:nvSpPr>
        <p:spPr bwMode="auto">
          <a:xfrm>
            <a:off x="5964217" y="409667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25" name="Alternate Process 24"/>
          <p:cNvSpPr/>
          <p:nvPr/>
        </p:nvSpPr>
        <p:spPr bwMode="auto">
          <a:xfrm>
            <a:off x="2498569" y="5688861"/>
            <a:ext cx="1453856"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2" charset="-122"/>
              </a:rPr>
              <a:t>时延抖动</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26" name="Alternate Process 25"/>
          <p:cNvSpPr/>
          <p:nvPr/>
        </p:nvSpPr>
        <p:spPr bwMode="auto">
          <a:xfrm>
            <a:off x="5427660" y="5688861"/>
            <a:ext cx="1753922"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从时钟漂移</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        基于</a:t>
            </a:r>
            <a:r>
              <a:rPr lang="en-US" altLang="zh-CN" dirty="0" err="1" smtClean="0"/>
              <a:t>stateflow</a:t>
            </a:r>
            <a:r>
              <a:rPr lang="zh-CN" altLang="en-US" dirty="0" smtClean="0"/>
              <a:t>的时钟同步仿真系统</a:t>
            </a:r>
            <a:endParaRPr lang="zh-CN" altLang="en-US" dirty="0"/>
          </a:p>
        </p:txBody>
      </p:sp>
      <p:pic>
        <p:nvPicPr>
          <p:cNvPr id="2" name="Picture 1"/>
          <p:cNvPicPr>
            <a:picLocks noChangeAspect="1"/>
          </p:cNvPicPr>
          <p:nvPr/>
        </p:nvPicPr>
        <p:blipFill>
          <a:blip r:embed="rId3"/>
          <a:stretch>
            <a:fillRect/>
          </a:stretch>
        </p:blipFill>
        <p:spPr>
          <a:xfrm>
            <a:off x="321568" y="1196752"/>
            <a:ext cx="4250432" cy="1818694"/>
          </a:xfrm>
          <a:prstGeom prst="rect">
            <a:avLst/>
          </a:prstGeom>
        </p:spPr>
      </p:pic>
      <p:pic>
        <p:nvPicPr>
          <p:cNvPr id="4" name="Picture 3"/>
          <p:cNvPicPr>
            <a:picLocks noChangeAspect="1"/>
          </p:cNvPicPr>
          <p:nvPr/>
        </p:nvPicPr>
        <p:blipFill>
          <a:blip r:embed="rId4"/>
          <a:stretch>
            <a:fillRect/>
          </a:stretch>
        </p:blipFill>
        <p:spPr>
          <a:xfrm>
            <a:off x="4644008" y="899205"/>
            <a:ext cx="3994150" cy="2609850"/>
          </a:xfrm>
          <a:prstGeom prst="rect">
            <a:avLst/>
          </a:prstGeom>
        </p:spPr>
      </p:pic>
      <p:sp>
        <p:nvSpPr>
          <p:cNvPr id="27" name="Rectangle 26"/>
          <p:cNvSpPr/>
          <p:nvPr/>
        </p:nvSpPr>
        <p:spPr>
          <a:xfrm>
            <a:off x="615288" y="3074866"/>
            <a:ext cx="3733800" cy="338554"/>
          </a:xfrm>
          <a:prstGeom prst="rect">
            <a:avLst/>
          </a:prstGeom>
        </p:spPr>
        <p:txBody>
          <a:bodyPr wrap="square">
            <a:spAutoFit/>
          </a:bodyPr>
          <a:lstStyle/>
          <a:p>
            <a:pPr algn="ctr" eaLnBrk="1" hangingPunct="1"/>
            <a:r>
              <a:rPr lang="zh-CN" altLang="en-US" sz="1600" dirty="0" smtClean="0">
                <a:ea typeface="黑体" pitchFamily="2" charset="-122"/>
              </a:rPr>
              <a:t>本地时钟仿真模型</a:t>
            </a:r>
            <a:endParaRPr lang="en-US" sz="1600" dirty="0">
              <a:ea typeface="黑体" pitchFamily="2" charset="-122"/>
            </a:endParaRPr>
          </a:p>
        </p:txBody>
      </p:sp>
      <p:sp>
        <p:nvSpPr>
          <p:cNvPr id="28" name="Rectangle 27"/>
          <p:cNvSpPr/>
          <p:nvPr/>
        </p:nvSpPr>
        <p:spPr>
          <a:xfrm>
            <a:off x="4788024" y="3539897"/>
            <a:ext cx="3888432" cy="338554"/>
          </a:xfrm>
          <a:prstGeom prst="rect">
            <a:avLst/>
          </a:prstGeom>
        </p:spPr>
        <p:txBody>
          <a:bodyPr wrap="square">
            <a:spAutoFit/>
          </a:bodyPr>
          <a:lstStyle/>
          <a:p>
            <a:r>
              <a:rPr lang="en-US" sz="1600" dirty="0"/>
              <a:t>Announce </a:t>
            </a:r>
            <a:r>
              <a:rPr lang="en-US" sz="1600" dirty="0" smtClean="0"/>
              <a:t>报文超时事件定时器仿真模型</a:t>
            </a:r>
            <a:endParaRPr lang="en-US" sz="1600" dirty="0"/>
          </a:p>
        </p:txBody>
      </p:sp>
      <p:pic>
        <p:nvPicPr>
          <p:cNvPr id="5" name="Picture 4"/>
          <p:cNvPicPr>
            <a:picLocks noChangeAspect="1"/>
          </p:cNvPicPr>
          <p:nvPr/>
        </p:nvPicPr>
        <p:blipFill>
          <a:blip r:embed="rId5"/>
          <a:stretch>
            <a:fillRect/>
          </a:stretch>
        </p:blipFill>
        <p:spPr>
          <a:xfrm>
            <a:off x="300061" y="3505227"/>
            <a:ext cx="4343947" cy="2528149"/>
          </a:xfrm>
          <a:prstGeom prst="rect">
            <a:avLst/>
          </a:prstGeom>
        </p:spPr>
      </p:pic>
      <p:sp>
        <p:nvSpPr>
          <p:cNvPr id="29" name="Rectangle 28"/>
          <p:cNvSpPr/>
          <p:nvPr/>
        </p:nvSpPr>
        <p:spPr>
          <a:xfrm>
            <a:off x="1314221" y="6050284"/>
            <a:ext cx="2335933" cy="338554"/>
          </a:xfrm>
          <a:prstGeom prst="rect">
            <a:avLst/>
          </a:prstGeom>
        </p:spPr>
        <p:txBody>
          <a:bodyPr wrap="square">
            <a:spAutoFit/>
          </a:bodyPr>
          <a:lstStyle/>
          <a:p>
            <a:r>
              <a:rPr lang="zh-CN" altLang="en-US" sz="1600" dirty="0"/>
              <a:t>报文接收模块仿真</a:t>
            </a:r>
            <a:r>
              <a:rPr lang="zh-CN" altLang="en-US" sz="1600" dirty="0" smtClean="0"/>
              <a:t>模型</a:t>
            </a:r>
            <a:endParaRPr lang="zh-CN" altLang="en-US" sz="1600" dirty="0"/>
          </a:p>
        </p:txBody>
      </p:sp>
      <p:pic>
        <p:nvPicPr>
          <p:cNvPr id="6" name="Picture 5"/>
          <p:cNvPicPr>
            <a:picLocks noChangeAspect="1"/>
          </p:cNvPicPr>
          <p:nvPr/>
        </p:nvPicPr>
        <p:blipFill>
          <a:blip r:embed="rId6"/>
          <a:stretch>
            <a:fillRect/>
          </a:stretch>
        </p:blipFill>
        <p:spPr>
          <a:xfrm>
            <a:off x="4788024" y="4066318"/>
            <a:ext cx="4102984" cy="1405965"/>
          </a:xfrm>
          <a:prstGeom prst="rect">
            <a:avLst/>
          </a:prstGeom>
        </p:spPr>
      </p:pic>
      <p:sp>
        <p:nvSpPr>
          <p:cNvPr id="31" name="Rectangle 30"/>
          <p:cNvSpPr/>
          <p:nvPr/>
        </p:nvSpPr>
        <p:spPr>
          <a:xfrm>
            <a:off x="5506589" y="5640688"/>
            <a:ext cx="2268988" cy="338554"/>
          </a:xfrm>
          <a:prstGeom prst="rect">
            <a:avLst/>
          </a:prstGeom>
        </p:spPr>
        <p:txBody>
          <a:bodyPr wrap="square">
            <a:spAutoFit/>
          </a:bodyPr>
          <a:lstStyle/>
          <a:p>
            <a:r>
              <a:rPr lang="zh-CN" altLang="en-US" sz="1600"/>
              <a:t>报文发送模块仿真模型 </a:t>
            </a:r>
          </a:p>
        </p:txBody>
      </p:sp>
    </p:spTree>
    <p:extLst>
      <p:ext uri="{BB962C8B-B14F-4D97-AF65-F5344CB8AC3E}">
        <p14:creationId xmlns:p14="http://schemas.microsoft.com/office/powerpoint/2010/main" val="14769999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固有延时算法仿真结果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68363"/>
            <a:ext cx="3962400" cy="2482540"/>
          </a:xfrm>
          <a:prstGeom prst="rect">
            <a:avLst/>
          </a:prstGeom>
        </p:spPr>
      </p:pic>
      <p:sp>
        <p:nvSpPr>
          <p:cNvPr id="3" name="Rectangle 2"/>
          <p:cNvSpPr/>
          <p:nvPr/>
        </p:nvSpPr>
        <p:spPr>
          <a:xfrm>
            <a:off x="609600" y="3350903"/>
            <a:ext cx="3733800" cy="338554"/>
          </a:xfrm>
          <a:prstGeom prst="rect">
            <a:avLst/>
          </a:prstGeom>
        </p:spPr>
        <p:txBody>
          <a:bodyPr wrap="square">
            <a:spAutoFit/>
          </a:bodyPr>
          <a:lstStyle/>
          <a:p>
            <a:pPr algn="ctr" eaLnBrk="1" hangingPunct="1"/>
            <a:r>
              <a:rPr lang="zh-CN" altLang="en-US" sz="1600" dirty="0">
                <a:ea typeface="黑体" pitchFamily="2" charset="-122"/>
              </a:rPr>
              <a:t>添加正态分布的随机抖动后的同步曲线</a:t>
            </a:r>
            <a:endParaRPr lang="en-US" sz="1600" dirty="0">
              <a:ea typeface="黑体" pitchFamily="2" charset="-122"/>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113" y="868363"/>
            <a:ext cx="3870552" cy="2392101"/>
          </a:xfrm>
          <a:prstGeom prst="rect">
            <a:avLst/>
          </a:prstGeom>
        </p:spPr>
      </p:pic>
      <mc:AlternateContent xmlns:mc="http://schemas.openxmlformats.org/markup-compatibility/2006" xmlns:a14="http://schemas.microsoft.com/office/drawing/2010/main">
        <mc:Choice Requires="a14">
          <p:sp>
            <p:nvSpPr>
              <p:cNvPr id="7" name="Rectangle 6"/>
              <p:cNvSpPr/>
              <p:nvPr/>
            </p:nvSpPr>
            <p:spPr>
              <a:xfrm>
                <a:off x="4694245" y="3284409"/>
                <a:ext cx="4318380" cy="338554"/>
              </a:xfrm>
              <a:prstGeom prst="rect">
                <a:avLst/>
              </a:prstGeom>
            </p:spPr>
            <p:txBody>
              <a:bodyPr wrap="square">
                <a:spAutoFit/>
              </a:bodyPr>
              <a:lstStyle/>
              <a:p>
                <a:pPr algn="ctr" eaLnBrk="1" hangingPunct="1"/>
                <a:r>
                  <a:rPr lang="zh-CN" altLang="en-US" sz="1600" dirty="0" smtClean="0">
                    <a:ea typeface="黑体" pitchFamily="2" charset="-122"/>
                  </a:rPr>
                  <a:t>采用最小二乘，时间窗长度</a:t>
                </a:r>
                <a14:m>
                  <m:oMath xmlns:m="http://schemas.openxmlformats.org/officeDocument/2006/math">
                    <m:r>
                      <a:rPr lang="en-US" altLang="zh-CN" sz="1600" b="0" i="1" dirty="0" smtClean="0">
                        <a:solidFill>
                          <a:srgbClr val="FF0000"/>
                        </a:solidFill>
                        <a:latin typeface="Cambria Math" charset="0"/>
                        <a:ea typeface="黑体" pitchFamily="2" charset="-122"/>
                      </a:rPr>
                      <m:t>𝑚</m:t>
                    </m:r>
                    <m:r>
                      <a:rPr lang="en-US" altLang="zh-CN" sz="1600" b="0" i="1" dirty="0" smtClean="0">
                        <a:solidFill>
                          <a:srgbClr val="FF0000"/>
                        </a:solidFill>
                        <a:latin typeface="Cambria Math" charset="0"/>
                        <a:ea typeface="黑体" pitchFamily="2" charset="-122"/>
                      </a:rPr>
                      <m:t>=10</m:t>
                    </m:r>
                  </m:oMath>
                </a14:m>
                <a:r>
                  <a:rPr lang="zh-CN" altLang="en-US" sz="1600" dirty="0" smtClean="0">
                    <a:ea typeface="黑体" pitchFamily="2" charset="-122"/>
                  </a:rPr>
                  <a:t>的</a:t>
                </a:r>
                <a:r>
                  <a:rPr lang="zh-CN" altLang="en-US" sz="1600" dirty="0">
                    <a:ea typeface="黑体" pitchFamily="2" charset="-122"/>
                  </a:rPr>
                  <a:t>同步曲线</a:t>
                </a:r>
                <a:endParaRPr lang="en-US" sz="1600" dirty="0">
                  <a:ea typeface="黑体" pitchFamily="2" charset="-122"/>
                </a:endParaRPr>
              </a:p>
            </p:txBody>
          </p:sp>
        </mc:Choice>
        <mc:Fallback xmlns="">
          <p:sp>
            <p:nvSpPr>
              <p:cNvPr id="7" name="Rectangle 6"/>
              <p:cNvSpPr>
                <a:spLocks noRot="1" noChangeAspect="1" noMove="1" noResize="1" noEditPoints="1" noAdjustHandles="1" noChangeArrowheads="1" noChangeShapeType="1" noTextEdit="1"/>
              </p:cNvSpPr>
              <p:nvPr/>
            </p:nvSpPr>
            <p:spPr>
              <a:xfrm>
                <a:off x="4694245" y="3284409"/>
                <a:ext cx="4318380" cy="338554"/>
              </a:xfrm>
              <a:prstGeom prst="rect">
                <a:avLst/>
              </a:prstGeom>
              <a:blipFill rotWithShape="0">
                <a:blip r:embed="rId5"/>
                <a:stretch>
                  <a:fillRect l="-282" t="-7273" r="-282" b="-21818"/>
                </a:stretch>
              </a:blipFill>
            </p:spPr>
            <p:txBody>
              <a:bodyPr/>
              <a:lstStyle/>
              <a:p>
                <a:r>
                  <a:rPr lang="en-US">
                    <a:noFill/>
                  </a:rPr>
                  <a:t> </a:t>
                </a:r>
              </a:p>
            </p:txBody>
          </p:sp>
        </mc:Fallback>
      </mc:AlternateContent>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0952" y="3646908"/>
            <a:ext cx="4240321" cy="2560637"/>
          </a:xfrm>
          <a:prstGeom prst="rect">
            <a:avLst/>
          </a:prstGeom>
        </p:spPr>
      </p:pic>
      <mc:AlternateContent xmlns:mc="http://schemas.openxmlformats.org/markup-compatibility/2006" xmlns:a14="http://schemas.microsoft.com/office/drawing/2010/main">
        <mc:Choice Requires="a14">
          <p:sp>
            <p:nvSpPr>
              <p:cNvPr id="9" name="Rectangle 8"/>
              <p:cNvSpPr/>
              <p:nvPr/>
            </p:nvSpPr>
            <p:spPr>
              <a:xfrm>
                <a:off x="2760072" y="6129448"/>
                <a:ext cx="4171201" cy="584775"/>
              </a:xfrm>
              <a:prstGeom prst="rect">
                <a:avLst/>
              </a:prstGeom>
            </p:spPr>
            <p:txBody>
              <a:bodyPr wrap="square">
                <a:spAutoFit/>
              </a:bodyPr>
              <a:lstStyle/>
              <a:p>
                <a:pPr algn="ctr" eaLnBrk="1" hangingPunct="1"/>
                <a:r>
                  <a:rPr lang="zh-CN" altLang="en-US" sz="1600" dirty="0" smtClean="0">
                    <a:ea typeface="黑体" pitchFamily="2" charset="-122"/>
                  </a:rPr>
                  <a:t>采用最小二乘，时间窗长度</a:t>
                </a:r>
                <a14:m>
                  <m:oMath xmlns:m="http://schemas.openxmlformats.org/officeDocument/2006/math">
                    <m:r>
                      <a:rPr lang="en-US" altLang="zh-CN" sz="1600" i="1" dirty="0" smtClean="0">
                        <a:solidFill>
                          <a:srgbClr val="FF0000"/>
                        </a:solidFill>
                        <a:latin typeface="Cambria Math" charset="0"/>
                        <a:ea typeface="黑体" pitchFamily="2" charset="-122"/>
                      </a:rPr>
                      <m:t>𝑚</m:t>
                    </m:r>
                    <m:r>
                      <a:rPr lang="en-US" altLang="zh-CN" sz="1600" i="1" dirty="0" smtClean="0">
                        <a:solidFill>
                          <a:srgbClr val="FF0000"/>
                        </a:solidFill>
                        <a:latin typeface="Cambria Math" charset="0"/>
                        <a:ea typeface="黑体" pitchFamily="2" charset="-122"/>
                      </a:rPr>
                      <m:t>=30</m:t>
                    </m:r>
                  </m:oMath>
                </a14:m>
                <a:r>
                  <a:rPr lang="zh-CN" altLang="en-US" sz="1600" dirty="0" smtClean="0">
                    <a:ea typeface="黑体" pitchFamily="2" charset="-122"/>
                  </a:rPr>
                  <a:t>的</a:t>
                </a:r>
                <a:r>
                  <a:rPr lang="zh-CN" altLang="en-US" sz="1600" dirty="0">
                    <a:ea typeface="黑体" pitchFamily="2" charset="-122"/>
                  </a:rPr>
                  <a:t>同步曲线</a:t>
                </a:r>
                <a:endParaRPr lang="en-US" sz="1600" dirty="0">
                  <a:ea typeface="黑体" pitchFamily="2" charset="-122"/>
                </a:endParaRPr>
              </a:p>
            </p:txBody>
          </p:sp>
        </mc:Choice>
        <mc:Fallback xmlns="">
          <p:sp>
            <p:nvSpPr>
              <p:cNvPr id="9" name="Rectangle 8"/>
              <p:cNvSpPr>
                <a:spLocks noRot="1" noChangeAspect="1" noMove="1" noResize="1" noEditPoints="1" noAdjustHandles="1" noChangeArrowheads="1" noChangeShapeType="1" noTextEdit="1"/>
              </p:cNvSpPr>
              <p:nvPr/>
            </p:nvSpPr>
            <p:spPr>
              <a:xfrm>
                <a:off x="2760072" y="6129448"/>
                <a:ext cx="4171201" cy="584775"/>
              </a:xfrm>
              <a:prstGeom prst="rect">
                <a:avLst/>
              </a:prstGeom>
              <a:blipFill rotWithShape="0">
                <a:blip r:embed="rId7"/>
                <a:stretch>
                  <a:fillRect t="-4167" b="-11458"/>
                </a:stretch>
              </a:blipFill>
            </p:spPr>
            <p:txBody>
              <a:bodyPr/>
              <a:lstStyle/>
              <a:p>
                <a:r>
                  <a:rPr lang="en-US">
                    <a:noFill/>
                  </a:rPr>
                  <a:t> </a:t>
                </a:r>
              </a:p>
            </p:txBody>
          </p:sp>
        </mc:Fallback>
      </mc:AlternateContent>
    </p:spTree>
    <p:extLst>
      <p:ext uri="{BB962C8B-B14F-4D97-AF65-F5344CB8AC3E}">
        <p14:creationId xmlns:p14="http://schemas.microsoft.com/office/powerpoint/2010/main" val="8716805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         暂时性时延突变动态阈值法仿真结果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84" y="868363"/>
            <a:ext cx="4126231" cy="2514600"/>
          </a:xfrm>
          <a:prstGeom prst="rect">
            <a:avLst/>
          </a:prstGeom>
        </p:spPr>
      </p:pic>
      <p:sp>
        <p:nvSpPr>
          <p:cNvPr id="4" name="Rectangle 3"/>
          <p:cNvSpPr/>
          <p:nvPr/>
        </p:nvSpPr>
        <p:spPr>
          <a:xfrm>
            <a:off x="609600" y="3350903"/>
            <a:ext cx="3733800" cy="338554"/>
          </a:xfrm>
          <a:prstGeom prst="rect">
            <a:avLst/>
          </a:prstGeom>
        </p:spPr>
        <p:txBody>
          <a:bodyPr wrap="square">
            <a:spAutoFit/>
          </a:bodyPr>
          <a:lstStyle/>
          <a:p>
            <a:pPr algn="ctr" eaLnBrk="1" hangingPunct="1"/>
            <a:r>
              <a:rPr lang="zh-CN" altLang="en-US" sz="1600" dirty="0" smtClean="0">
                <a:ea typeface="黑体" pitchFamily="2" charset="-122"/>
              </a:rPr>
              <a:t>添加暂时性时延突变后的同步曲线</a:t>
            </a:r>
            <a:endParaRPr lang="en-US" sz="1600" dirty="0">
              <a:ea typeface="黑体" pitchFamily="2" charset="-12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9151" y="3651991"/>
            <a:ext cx="4191000" cy="255407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4911426" y="3350903"/>
                <a:ext cx="4147185" cy="338554"/>
              </a:xfrm>
              <a:prstGeom prst="rect">
                <a:avLst/>
              </a:prstGeom>
            </p:spPr>
            <p:txBody>
              <a:bodyPr wrap="square">
                <a:spAutoFit/>
              </a:bodyPr>
              <a:lstStyle/>
              <a:p>
                <a:pPr algn="ctr" eaLnBrk="1" hangingPunct="1"/>
                <a:r>
                  <a:rPr lang="zh-CN" altLang="en-US" sz="1600" dirty="0" smtClean="0">
                    <a:ea typeface="黑体" pitchFamily="2" charset="-122"/>
                  </a:rPr>
                  <a:t>采用动态阈值法，控制量</a:t>
                </a:r>
                <a14:m>
                  <m:oMath xmlns:m="http://schemas.openxmlformats.org/officeDocument/2006/math">
                    <m:r>
                      <a:rPr lang="zh-CN" altLang="en-US" sz="1600" i="1" smtClean="0">
                        <a:solidFill>
                          <a:srgbClr val="FF0000"/>
                        </a:solidFill>
                        <a:latin typeface="Cambria Math" charset="0"/>
                        <a:ea typeface="Cambria Math" charset="0"/>
                        <a:cs typeface="Cambria Math" charset="0"/>
                      </a:rPr>
                      <m:t>𝛼</m:t>
                    </m:r>
                    <m:r>
                      <a:rPr lang="en-US" altLang="zh-CN" sz="1600" b="0" i="1" smtClean="0">
                        <a:solidFill>
                          <a:srgbClr val="FF0000"/>
                        </a:solidFill>
                        <a:latin typeface="Cambria Math" charset="0"/>
                        <a:ea typeface="Cambria Math" charset="0"/>
                        <a:cs typeface="Cambria Math" charset="0"/>
                      </a:rPr>
                      <m:t>=3</m:t>
                    </m:r>
                  </m:oMath>
                </a14:m>
                <a:r>
                  <a:rPr lang="zh-CN" altLang="en-US" sz="1600" dirty="0" smtClean="0">
                    <a:ea typeface="黑体" pitchFamily="2" charset="-122"/>
                  </a:rPr>
                  <a:t>时的同步曲线</a:t>
                </a:r>
                <a:endParaRPr lang="en-US" sz="1600" dirty="0">
                  <a:ea typeface="黑体" pitchFamily="2"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4911426" y="3350903"/>
                <a:ext cx="4147185" cy="338554"/>
              </a:xfrm>
              <a:prstGeom prst="rect">
                <a:avLst/>
              </a:prstGeom>
              <a:blipFill rotWithShape="0">
                <a:blip r:embed="rId5"/>
                <a:stretch>
                  <a:fillRect l="-588" t="-7273" r="-294" b="-21818"/>
                </a:stretch>
              </a:blipFill>
            </p:spPr>
            <p:txBody>
              <a:bodyPr/>
              <a:lstStyle/>
              <a:p>
                <a:r>
                  <a:rPr lang="en-US">
                    <a:noFill/>
                  </a:rPr>
                  <a:t> </a:t>
                </a:r>
              </a:p>
            </p:txBody>
          </p:sp>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622" y="767831"/>
            <a:ext cx="4300370" cy="2620724"/>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694622" y="6122617"/>
                <a:ext cx="4147185" cy="584775"/>
              </a:xfrm>
              <a:prstGeom prst="rect">
                <a:avLst/>
              </a:prstGeom>
            </p:spPr>
            <p:txBody>
              <a:bodyPr wrap="square">
                <a:spAutoFit/>
              </a:bodyPr>
              <a:lstStyle/>
              <a:p>
                <a:pPr algn="ctr" eaLnBrk="1" hangingPunct="1"/>
                <a:r>
                  <a:rPr lang="zh-CN" altLang="en-US" sz="1600" dirty="0" smtClean="0">
                    <a:ea typeface="黑体" pitchFamily="2" charset="-122"/>
                  </a:rPr>
                  <a:t>采用动态阈值法，控制量</a:t>
                </a:r>
                <a14:m>
                  <m:oMath xmlns:m="http://schemas.openxmlformats.org/officeDocument/2006/math">
                    <m:r>
                      <a:rPr lang="zh-CN" altLang="en-US" sz="1600" i="1" smtClean="0">
                        <a:solidFill>
                          <a:srgbClr val="FF0000"/>
                        </a:solidFill>
                        <a:latin typeface="Cambria Math" charset="0"/>
                        <a:ea typeface="Cambria Math" charset="0"/>
                        <a:cs typeface="Cambria Math" charset="0"/>
                      </a:rPr>
                      <m:t>𝛼</m:t>
                    </m:r>
                    <m:r>
                      <a:rPr lang="en-US" altLang="zh-CN" sz="1600" b="0" i="1" smtClean="0">
                        <a:solidFill>
                          <a:srgbClr val="FF0000"/>
                        </a:solidFill>
                        <a:latin typeface="Cambria Math" charset="0"/>
                        <a:ea typeface="Cambria Math" charset="0"/>
                        <a:cs typeface="Cambria Math" charset="0"/>
                      </a:rPr>
                      <m:t>=1.5</m:t>
                    </m:r>
                  </m:oMath>
                </a14:m>
                <a:r>
                  <a:rPr lang="zh-CN" altLang="en-US" sz="1600" dirty="0" smtClean="0">
                    <a:ea typeface="黑体" pitchFamily="2" charset="-122"/>
                  </a:rPr>
                  <a:t>时的同步曲线</a:t>
                </a:r>
                <a:endParaRPr lang="en-US" sz="1600" dirty="0">
                  <a:ea typeface="黑体" pitchFamily="2" charset="-122"/>
                </a:endParaRPr>
              </a:p>
            </p:txBody>
          </p:sp>
        </mc:Choice>
        <mc:Fallback xmlns="">
          <p:sp>
            <p:nvSpPr>
              <p:cNvPr id="8" name="Rectangle 7"/>
              <p:cNvSpPr>
                <a:spLocks noRot="1" noChangeAspect="1" noMove="1" noResize="1" noEditPoints="1" noAdjustHandles="1" noChangeArrowheads="1" noChangeShapeType="1" noTextEdit="1"/>
              </p:cNvSpPr>
              <p:nvPr/>
            </p:nvSpPr>
            <p:spPr>
              <a:xfrm>
                <a:off x="2694622" y="6122617"/>
                <a:ext cx="4147185" cy="584775"/>
              </a:xfrm>
              <a:prstGeom prst="rect">
                <a:avLst/>
              </a:prstGeom>
              <a:blipFill rotWithShape="0">
                <a:blip r:embed="rId7"/>
                <a:stretch>
                  <a:fillRect t="-4167" b="-11458"/>
                </a:stretch>
              </a:blipFill>
            </p:spPr>
            <p:txBody>
              <a:bodyPr/>
              <a:lstStyle/>
              <a:p>
                <a:r>
                  <a:rPr lang="en-US">
                    <a:noFill/>
                  </a:rPr>
                  <a:t> </a:t>
                </a:r>
              </a:p>
            </p:txBody>
          </p:sp>
        </mc:Fallback>
      </mc:AlternateContent>
    </p:spTree>
    <p:extLst>
      <p:ext uri="{BB962C8B-B14F-4D97-AF65-F5344CB8AC3E}">
        <p14:creationId xmlns:p14="http://schemas.microsoft.com/office/powerpoint/2010/main" val="5533179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chemeClr val="tx1"/>
                </a:solidFill>
                <a:latin typeface="宋体" charset="0"/>
                <a:ea typeface="宋体" charset="0"/>
              </a:rPr>
              <a:t>第一章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绪论</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smtClean="0">
                <a:solidFill>
                  <a:srgbClr val="BFBFBF"/>
                </a:solidFill>
                <a:latin typeface="宋体" charset="0"/>
                <a:ea typeface="宋体" charset="0"/>
              </a:rPr>
              <a:t>第二章 </a:t>
            </a:r>
            <a:r>
              <a:rPr lang="en-US" altLang="zh-CN" sz="2400" b="1" dirty="0" smtClean="0">
                <a:solidFill>
                  <a:srgbClr val="BFBFBF"/>
                </a:solidFill>
                <a:latin typeface="宋体" charset="0"/>
                <a:ea typeface="宋体" charset="0"/>
              </a:rPr>
              <a:t> </a:t>
            </a:r>
            <a:r>
              <a:rPr lang="zh-CN" altLang="en-US" sz="2400" b="1" dirty="0" smtClean="0">
                <a:solidFill>
                  <a:srgbClr val="BFBFBF"/>
                </a:solidFill>
                <a:latin typeface="宋体" charset="0"/>
                <a:ea typeface="宋体" charset="0"/>
              </a:rPr>
              <a:t>精确时钟同步协议及时间序列样本统计方法</a:t>
            </a:r>
            <a:endParaRPr lang="en-US" altLang="zh-CN" sz="2400" b="1" dirty="0" smtClean="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smtClean="0">
                <a:solidFill>
                  <a:srgbClr val="BFBFBF"/>
                </a:solidFill>
                <a:latin typeface="宋体" charset="0"/>
                <a:ea typeface="宋体" charset="0"/>
              </a:rPr>
              <a:t>第三</a:t>
            </a:r>
            <a:r>
              <a:rPr lang="zh-CN" altLang="zh-CN" sz="2400" b="1" dirty="0">
                <a:solidFill>
                  <a:srgbClr val="BFBFBF"/>
                </a:solidFill>
                <a:latin typeface="宋体" charset="0"/>
                <a:ea typeface="宋体" charset="0"/>
              </a:rPr>
              <a:t>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第四章 </a:t>
            </a:r>
            <a:r>
              <a:rPr lang="en-US" altLang="zh-CN" sz="2400" b="1" dirty="0">
                <a:solidFill>
                  <a:srgbClr val="BFBFBF"/>
                </a:solidFill>
                <a:latin typeface="宋体" charset="0"/>
                <a:ea typeface="宋体" charset="0"/>
              </a:rPr>
              <a:t> </a:t>
            </a:r>
            <a:r>
              <a:rPr lang="zh-CN" altLang="en-US" sz="2400" b="1" dirty="0" smtClean="0">
                <a:solidFill>
                  <a:srgbClr val="BFBFBF"/>
                </a:solidFill>
                <a:latin typeface="宋体" charset="0"/>
                <a:ea typeface="宋体" charset="0"/>
              </a:rPr>
              <a:t>从时钟</a:t>
            </a:r>
            <a:r>
              <a:rPr lang="zh-CN" altLang="en-US" sz="2400" b="1" dirty="0">
                <a:solidFill>
                  <a:srgbClr val="BFBFBF"/>
                </a:solidFill>
                <a:latin typeface="宋体" charset="0"/>
                <a:ea typeface="宋体" charset="0"/>
              </a:rPr>
              <a:t>校正策略及</a:t>
            </a:r>
            <a:r>
              <a:rPr lang="zh-CN" altLang="en-US" sz="2400" b="1" dirty="0" smtClean="0">
                <a:solidFill>
                  <a:srgbClr val="BFBFBF"/>
                </a:solidFill>
                <a:latin typeface="宋体" charset="0"/>
                <a:ea typeface="宋体" charset="0"/>
              </a:rPr>
              <a:t>频率补偿统计应用及</a:t>
            </a:r>
            <a:r>
              <a:rPr lang="zh-CN" altLang="en-US" sz="2400" b="1" dirty="0">
                <a:solidFill>
                  <a:srgbClr val="BFBFBF"/>
                </a:solidFill>
                <a:latin typeface="宋体" charset="0"/>
                <a:ea typeface="宋体" charset="0"/>
              </a:rPr>
              <a:t>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a:t> </a:t>
            </a:r>
            <a:r>
              <a:rPr lang="zh-CN" altLang="en-US" dirty="0" smtClean="0"/>
              <a:t>      持久性时延变化实时检测仿真结果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 y="868363"/>
            <a:ext cx="4051300" cy="2597635"/>
          </a:xfrm>
          <a:prstGeom prst="rect">
            <a:avLst/>
          </a:prstGeom>
        </p:spPr>
      </p:pic>
      <p:sp>
        <p:nvSpPr>
          <p:cNvPr id="4" name="Rectangle 3"/>
          <p:cNvSpPr/>
          <p:nvPr/>
        </p:nvSpPr>
        <p:spPr>
          <a:xfrm>
            <a:off x="609600" y="3350903"/>
            <a:ext cx="3733800" cy="338554"/>
          </a:xfrm>
          <a:prstGeom prst="rect">
            <a:avLst/>
          </a:prstGeom>
        </p:spPr>
        <p:txBody>
          <a:bodyPr wrap="square">
            <a:spAutoFit/>
          </a:bodyPr>
          <a:lstStyle/>
          <a:p>
            <a:pPr algn="ctr" eaLnBrk="1" hangingPunct="1"/>
            <a:r>
              <a:rPr lang="zh-CN" altLang="en-US" sz="1600" dirty="0" smtClean="0">
                <a:ea typeface="黑体" pitchFamily="2" charset="-122"/>
              </a:rPr>
              <a:t>添加持久性时延变化后的同步曲线</a:t>
            </a:r>
            <a:endParaRPr lang="en-US" sz="1600" dirty="0">
              <a:ea typeface="黑体" pitchFamily="2" charset="-12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900" y="823852"/>
            <a:ext cx="4038600" cy="2589492"/>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4813300" y="3350903"/>
                <a:ext cx="4191000" cy="338554"/>
              </a:xfrm>
              <a:prstGeom prst="rect">
                <a:avLst/>
              </a:prstGeom>
            </p:spPr>
            <p:txBody>
              <a:bodyPr wrap="square">
                <a:spAutoFit/>
              </a:bodyPr>
              <a:lstStyle/>
              <a:p>
                <a:pPr algn="ctr" eaLnBrk="1" hangingPunct="1"/>
                <a:r>
                  <a:rPr lang="zh-CN" altLang="en-US" sz="1600" dirty="0" smtClean="0">
                    <a:ea typeface="黑体" pitchFamily="2" charset="-122"/>
                  </a:rPr>
                  <a:t>采用实时检测法，忍耐度</a:t>
                </a:r>
                <a14:m>
                  <m:oMath xmlns:m="http://schemas.openxmlformats.org/officeDocument/2006/math">
                    <m:r>
                      <a:rPr lang="en-US" altLang="zh-CN" sz="1600" i="1" dirty="0" smtClean="0">
                        <a:solidFill>
                          <a:srgbClr val="FF0000"/>
                        </a:solidFill>
                        <a:latin typeface="Cambria Math" charset="0"/>
                        <a:ea typeface="黑体" pitchFamily="2" charset="-122"/>
                      </a:rPr>
                      <m:t>𝑤</m:t>
                    </m:r>
                    <m:r>
                      <a:rPr lang="en-US" altLang="zh-CN" sz="1600" i="1" dirty="0" smtClean="0">
                        <a:solidFill>
                          <a:srgbClr val="FF0000"/>
                        </a:solidFill>
                        <a:latin typeface="Cambria Math" charset="0"/>
                        <a:ea typeface="黑体" pitchFamily="2" charset="-122"/>
                      </a:rPr>
                      <m:t>=1.5</m:t>
                    </m:r>
                  </m:oMath>
                </a14:m>
                <a:r>
                  <a:rPr lang="zh-CN" altLang="en-US" sz="1600" dirty="0" smtClean="0">
                    <a:ea typeface="黑体" pitchFamily="2" charset="-122"/>
                  </a:rPr>
                  <a:t>的同步曲线</a:t>
                </a:r>
                <a:endParaRPr lang="en-US" sz="1600" dirty="0">
                  <a:ea typeface="黑体" pitchFamily="2" charset="-122"/>
                </a:endParaRPr>
              </a:p>
            </p:txBody>
          </p:sp>
        </mc:Choice>
        <mc:Fallback xmlns="">
          <p:sp>
            <p:nvSpPr>
              <p:cNvPr id="6" name="Rectangle 5"/>
              <p:cNvSpPr>
                <a:spLocks noRot="1" noChangeAspect="1" noMove="1" noResize="1" noEditPoints="1" noAdjustHandles="1" noChangeArrowheads="1" noChangeShapeType="1" noTextEdit="1"/>
              </p:cNvSpPr>
              <p:nvPr/>
            </p:nvSpPr>
            <p:spPr>
              <a:xfrm>
                <a:off x="4813300" y="3350903"/>
                <a:ext cx="4191000" cy="338554"/>
              </a:xfrm>
              <a:prstGeom prst="rect">
                <a:avLst/>
              </a:prstGeom>
              <a:blipFill rotWithShape="0">
                <a:blip r:embed="rId5"/>
                <a:stretch>
                  <a:fillRect t="-7273" b="-21818"/>
                </a:stretch>
              </a:blipFill>
            </p:spPr>
            <p:txBody>
              <a:bodyPr/>
              <a:lstStyle/>
              <a:p>
                <a:r>
                  <a:rPr lang="en-US">
                    <a:noFill/>
                  </a:rPr>
                  <a:t> </a:t>
                </a:r>
              </a:p>
            </p:txBody>
          </p:sp>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19400" y="3658977"/>
            <a:ext cx="4238048" cy="2582744"/>
          </a:xfrm>
          <a:prstGeom prst="rect">
            <a:avLst/>
          </a:prstGeom>
        </p:spPr>
      </p:pic>
      <mc:AlternateContent xmlns:mc="http://schemas.openxmlformats.org/markup-compatibility/2006" xmlns:a14="http://schemas.microsoft.com/office/drawing/2010/main">
        <mc:Choice Requires="a14">
          <p:sp>
            <p:nvSpPr>
              <p:cNvPr id="8" name="Rectangle 7"/>
              <p:cNvSpPr/>
              <p:nvPr/>
            </p:nvSpPr>
            <p:spPr>
              <a:xfrm>
                <a:off x="2842924" y="6131611"/>
                <a:ext cx="4191000" cy="338554"/>
              </a:xfrm>
              <a:prstGeom prst="rect">
                <a:avLst/>
              </a:prstGeom>
            </p:spPr>
            <p:txBody>
              <a:bodyPr wrap="square">
                <a:spAutoFit/>
              </a:bodyPr>
              <a:lstStyle/>
              <a:p>
                <a:pPr algn="ctr" eaLnBrk="1" hangingPunct="1"/>
                <a:r>
                  <a:rPr lang="zh-CN" altLang="en-US" sz="1600" dirty="0" smtClean="0">
                    <a:ea typeface="黑体" pitchFamily="2" charset="-122"/>
                  </a:rPr>
                  <a:t>采用实时检测法，忍耐度</a:t>
                </a:r>
                <a14:m>
                  <m:oMath xmlns:m="http://schemas.openxmlformats.org/officeDocument/2006/math">
                    <m:r>
                      <a:rPr lang="en-US" altLang="zh-CN" sz="1600" i="1" dirty="0" smtClean="0">
                        <a:solidFill>
                          <a:srgbClr val="FF0000"/>
                        </a:solidFill>
                        <a:latin typeface="Cambria Math" charset="0"/>
                        <a:ea typeface="黑体" pitchFamily="2" charset="-122"/>
                      </a:rPr>
                      <m:t>𝑤</m:t>
                    </m:r>
                    <m:r>
                      <a:rPr lang="en-US" altLang="zh-CN" sz="1600" i="1" dirty="0" smtClean="0">
                        <a:solidFill>
                          <a:srgbClr val="FF0000"/>
                        </a:solidFill>
                        <a:latin typeface="Cambria Math" charset="0"/>
                        <a:ea typeface="黑体" pitchFamily="2" charset="-122"/>
                      </a:rPr>
                      <m:t>=1.2</m:t>
                    </m:r>
                  </m:oMath>
                </a14:m>
                <a:r>
                  <a:rPr lang="zh-CN" altLang="en-US" sz="1600" dirty="0" smtClean="0">
                    <a:ea typeface="黑体" pitchFamily="2" charset="-122"/>
                  </a:rPr>
                  <a:t>的同步曲线</a:t>
                </a:r>
                <a:endParaRPr lang="en-US" sz="1600" dirty="0">
                  <a:ea typeface="黑体" pitchFamily="2" charset="-122"/>
                </a:endParaRPr>
              </a:p>
            </p:txBody>
          </p:sp>
        </mc:Choice>
        <mc:Fallback xmlns="">
          <p:sp>
            <p:nvSpPr>
              <p:cNvPr id="8" name="Rectangle 7"/>
              <p:cNvSpPr>
                <a:spLocks noRot="1" noChangeAspect="1" noMove="1" noResize="1" noEditPoints="1" noAdjustHandles="1" noChangeArrowheads="1" noChangeShapeType="1" noTextEdit="1"/>
              </p:cNvSpPr>
              <p:nvPr/>
            </p:nvSpPr>
            <p:spPr>
              <a:xfrm>
                <a:off x="2842924" y="6131611"/>
                <a:ext cx="4191000" cy="338554"/>
              </a:xfrm>
              <a:prstGeom prst="rect">
                <a:avLst/>
              </a:prstGeom>
              <a:blipFill rotWithShape="0">
                <a:blip r:embed="rId7"/>
                <a:stretch>
                  <a:fillRect t="-7273" b="-21818"/>
                </a:stretch>
              </a:blipFill>
            </p:spPr>
            <p:txBody>
              <a:bodyPr/>
              <a:lstStyle/>
              <a:p>
                <a:r>
                  <a:rPr lang="en-US">
                    <a:noFill/>
                  </a:rPr>
                  <a:t> </a:t>
                </a:r>
              </a:p>
            </p:txBody>
          </p:sp>
        </mc:Fallback>
      </mc:AlternateContent>
    </p:spTree>
    <p:extLst>
      <p:ext uri="{BB962C8B-B14F-4D97-AF65-F5344CB8AC3E}">
        <p14:creationId xmlns:p14="http://schemas.microsoft.com/office/powerpoint/2010/main" val="10748241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从时钟频率补偿仿真结果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0" y="956770"/>
            <a:ext cx="4343400" cy="2784926"/>
          </a:xfrm>
          <a:prstGeom prst="rect">
            <a:avLst/>
          </a:prstGeom>
        </p:spPr>
      </p:pic>
      <p:sp>
        <p:nvSpPr>
          <p:cNvPr id="4" name="Rectangle 3"/>
          <p:cNvSpPr/>
          <p:nvPr/>
        </p:nvSpPr>
        <p:spPr>
          <a:xfrm>
            <a:off x="459720" y="3584073"/>
            <a:ext cx="3733800" cy="338554"/>
          </a:xfrm>
          <a:prstGeom prst="rect">
            <a:avLst/>
          </a:prstGeom>
        </p:spPr>
        <p:txBody>
          <a:bodyPr wrap="square">
            <a:spAutoFit/>
          </a:bodyPr>
          <a:lstStyle/>
          <a:p>
            <a:pPr algn="ctr" eaLnBrk="1" hangingPunct="1"/>
            <a:r>
              <a:rPr lang="zh-CN" altLang="en-US" sz="1600" dirty="0" smtClean="0">
                <a:ea typeface="黑体" pitchFamily="2" charset="-122"/>
              </a:rPr>
              <a:t>添加晶振源漂移后的主从偏差</a:t>
            </a:r>
            <a:endParaRPr lang="en-US" sz="1600" dirty="0">
              <a:ea typeface="黑体" pitchFamily="2" charset="-12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346" y="899769"/>
            <a:ext cx="4432300" cy="2841927"/>
          </a:xfrm>
          <a:prstGeom prst="rect">
            <a:avLst/>
          </a:prstGeom>
        </p:spPr>
      </p:pic>
      <p:sp>
        <p:nvSpPr>
          <p:cNvPr id="6" name="Rectangle 5"/>
          <p:cNvSpPr/>
          <p:nvPr/>
        </p:nvSpPr>
        <p:spPr>
          <a:xfrm>
            <a:off x="4788776" y="3629420"/>
            <a:ext cx="3733800" cy="338554"/>
          </a:xfrm>
          <a:prstGeom prst="rect">
            <a:avLst/>
          </a:prstGeom>
        </p:spPr>
        <p:txBody>
          <a:bodyPr wrap="square">
            <a:spAutoFit/>
          </a:bodyPr>
          <a:lstStyle/>
          <a:p>
            <a:pPr algn="ctr" eaLnBrk="1" hangingPunct="1"/>
            <a:r>
              <a:rPr lang="zh-CN" altLang="en-US" sz="1600" dirty="0" smtClean="0">
                <a:ea typeface="黑体" pitchFamily="2" charset="-122"/>
              </a:rPr>
              <a:t>晶振源漂移补偿后的主从偏差</a:t>
            </a:r>
            <a:endParaRPr lang="en-US" sz="1600" dirty="0">
              <a:ea typeface="黑体" pitchFamily="2" charset="-122"/>
            </a:endParaRPr>
          </a:p>
        </p:txBody>
      </p:sp>
    </p:spTree>
    <p:extLst>
      <p:ext uri="{BB962C8B-B14F-4D97-AF65-F5344CB8AC3E}">
        <p14:creationId xmlns:p14="http://schemas.microsoft.com/office/powerpoint/2010/main" val="79402924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第二</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精确</a:t>
            </a:r>
            <a:r>
              <a:rPr lang="zh-CN" altLang="en-US" sz="2400" b="1" dirty="0">
                <a:solidFill>
                  <a:srgbClr val="BFBFBF"/>
                </a:solidFill>
                <a:latin typeface="宋体" charset="0"/>
                <a:ea typeface="宋体" charset="0"/>
              </a:rPr>
              <a:t>时钟同步协议及时间序列样本统计方法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第三章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从</a:t>
            </a:r>
            <a:r>
              <a:rPr lang="zh-CN" altLang="en-US" sz="2400" b="1" dirty="0">
                <a:solidFill>
                  <a:srgbClr val="BFBFBF"/>
                </a:solidFill>
                <a:latin typeface="宋体" charset="0"/>
                <a:ea typeface="宋体" charset="0"/>
              </a:rPr>
              <a:t>时钟校正策略及频率补偿统计应用及仿真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第五章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总结与展望</a:t>
            </a:r>
          </a:p>
          <a:p>
            <a:pPr marL="719138">
              <a:buFontTx/>
              <a:buNone/>
            </a:pPr>
            <a:endParaRPr lang="en-US" altLang="zh-CN" sz="1800" dirty="0"/>
          </a:p>
        </p:txBody>
      </p:sp>
    </p:spTree>
    <p:extLst>
      <p:ext uri="{BB962C8B-B14F-4D97-AF65-F5344CB8AC3E}">
        <p14:creationId xmlns:p14="http://schemas.microsoft.com/office/powerpoint/2010/main" val="9312220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总结与展望</a:t>
            </a:r>
            <a:endParaRPr lang="zh-CN" altLang="en-US" dirty="0"/>
          </a:p>
        </p:txBody>
      </p:sp>
      <p:sp>
        <p:nvSpPr>
          <p:cNvPr id="7" name="Rectangle 6"/>
          <p:cNvSpPr/>
          <p:nvPr/>
        </p:nvSpPr>
        <p:spPr>
          <a:xfrm>
            <a:off x="251520" y="1124744"/>
            <a:ext cx="8640960" cy="3970318"/>
          </a:xfrm>
          <a:prstGeom prst="rect">
            <a:avLst/>
          </a:prstGeom>
        </p:spPr>
        <p:txBody>
          <a:bodyPr wrap="square">
            <a:spAutoFit/>
          </a:bodyPr>
          <a:lstStyle/>
          <a:p>
            <a:r>
              <a:rPr lang="zh-CN" altLang="en-US" sz="1800" dirty="0" smtClean="0"/>
              <a:t>总结</a:t>
            </a:r>
          </a:p>
          <a:p>
            <a:pPr marL="342900" indent="-342900">
              <a:buAutoNum type="arabicPeriod"/>
            </a:pPr>
            <a:r>
              <a:rPr lang="zh-CN" altLang="en-US" sz="1800" dirty="0" smtClean="0"/>
              <a:t>链路</a:t>
            </a:r>
            <a:r>
              <a:rPr lang="zh-CN" altLang="en-US" sz="1800" dirty="0"/>
              <a:t>传输延时的随机性和变化性</a:t>
            </a:r>
            <a:r>
              <a:rPr lang="zh-CN" altLang="en-US" sz="1800" dirty="0" smtClean="0"/>
              <a:t>；文中从</a:t>
            </a:r>
            <a:r>
              <a:rPr lang="zh-CN" altLang="en-US" sz="1800" dirty="0"/>
              <a:t>数学统计角度出发</a:t>
            </a:r>
            <a:r>
              <a:rPr lang="zh-CN" altLang="en-US" sz="1800" dirty="0" smtClean="0"/>
              <a:t>，分别</a:t>
            </a:r>
            <a:r>
              <a:rPr lang="zh-CN" altLang="en-US" sz="1800" dirty="0"/>
              <a:t>采用了动态阈值法和基于固定时间窗的实时检测算法</a:t>
            </a:r>
            <a:r>
              <a:rPr lang="zh-CN" altLang="en-US" sz="1800" dirty="0" smtClean="0"/>
              <a:t>等来应对暂时性</a:t>
            </a:r>
            <a:r>
              <a:rPr lang="zh-CN" altLang="en-US" sz="1800" dirty="0"/>
              <a:t>时延突变和持久性时延变化进行优化</a:t>
            </a:r>
            <a:r>
              <a:rPr lang="zh-CN" altLang="en-US" sz="1800" dirty="0" smtClean="0"/>
              <a:t>；</a:t>
            </a:r>
          </a:p>
          <a:p>
            <a:pPr marL="342900" indent="-342900">
              <a:buAutoNum type="arabicPeriod"/>
            </a:pPr>
            <a:r>
              <a:rPr lang="zh-CN" altLang="en-US" sz="1800" dirty="0" smtClean="0"/>
              <a:t>文中针对从时钟控制策略进行了优化，对时钟漂移进行补偿，另外</a:t>
            </a:r>
            <a:r>
              <a:rPr lang="zh-CN" altLang="en-US" sz="1800" dirty="0"/>
              <a:t>还针对透明时钟与边界时钟的不同特性，分析了统计算法如何应用到透明时钟的场合中</a:t>
            </a:r>
            <a:r>
              <a:rPr lang="zh-CN" altLang="en-US" sz="1800" dirty="0" smtClean="0"/>
              <a:t>。</a:t>
            </a:r>
          </a:p>
          <a:p>
            <a:pPr marL="342900" indent="-342900">
              <a:buAutoNum type="arabicPeriod"/>
            </a:pPr>
            <a:r>
              <a:rPr lang="zh-CN" altLang="en-US" sz="1800" dirty="0" smtClean="0"/>
              <a:t>利用 </a:t>
            </a:r>
            <a:r>
              <a:rPr lang="en-US" altLang="zh-CN" sz="1800" dirty="0" err="1" smtClean="0"/>
              <a:t>stateflow</a:t>
            </a:r>
            <a:r>
              <a:rPr lang="zh-CN" altLang="en-US" sz="1800" dirty="0" smtClean="0"/>
              <a:t> 工具搭建的一套时钟</a:t>
            </a:r>
            <a:r>
              <a:rPr lang="zh-CN" altLang="en-US" sz="1800" dirty="0"/>
              <a:t>同步仿真</a:t>
            </a:r>
            <a:r>
              <a:rPr lang="zh-CN" altLang="en-US" sz="1800" dirty="0" smtClean="0"/>
              <a:t>系统，对</a:t>
            </a:r>
            <a:r>
              <a:rPr lang="zh-CN" altLang="en-US" sz="1800" dirty="0"/>
              <a:t>上文所提算法进行验证，通过最后的结果可以看出所提算法不仅能够改善同步系统的时钟同步精度，而且还能够充分应对链路中发生的由于拓扑结构变化等因素导致的持久性时延变化，这是当前很多同步算法并不具备的</a:t>
            </a:r>
            <a:r>
              <a:rPr lang="zh-CN" altLang="en-US" sz="1800" dirty="0" smtClean="0"/>
              <a:t>。</a:t>
            </a:r>
          </a:p>
          <a:p>
            <a:endParaRPr lang="zh-CN" altLang="en-US" sz="1800" dirty="0" smtClean="0"/>
          </a:p>
          <a:p>
            <a:r>
              <a:rPr lang="zh-CN" altLang="en-US" sz="1800" dirty="0" smtClean="0"/>
              <a:t>展望</a:t>
            </a:r>
            <a:endParaRPr lang="zh-CN" altLang="en-US" sz="1800" dirty="0"/>
          </a:p>
          <a:p>
            <a:pPr marL="342900" indent="-342900">
              <a:buAutoNum type="arabicPeriod"/>
            </a:pPr>
            <a:r>
              <a:rPr lang="zh-CN" altLang="en-US" sz="1800" dirty="0" smtClean="0"/>
              <a:t>硬件资源有限，要合理存储时延样本；</a:t>
            </a:r>
          </a:p>
          <a:p>
            <a:pPr marL="342900" indent="-342900">
              <a:buAutoNum type="arabicPeriod"/>
            </a:pPr>
            <a:r>
              <a:rPr lang="zh-CN" altLang="en-US" sz="1800" dirty="0" smtClean="0"/>
              <a:t>进一步深入考察时钟伺服系统研究，以进一步提高</a:t>
            </a:r>
            <a:r>
              <a:rPr lang="zh-CN" altLang="en-US" sz="1800" dirty="0"/>
              <a:t>同步系统的</a:t>
            </a:r>
            <a:r>
              <a:rPr lang="zh-CN" altLang="en-US" sz="1800" dirty="0" smtClean="0"/>
              <a:t>稳定性。</a:t>
            </a:r>
            <a:endParaRPr lang="en-US" sz="1800" dirty="0"/>
          </a:p>
        </p:txBody>
      </p:sp>
    </p:spTree>
    <p:extLst>
      <p:ext uri="{BB962C8B-B14F-4D97-AF65-F5344CB8AC3E}">
        <p14:creationId xmlns:p14="http://schemas.microsoft.com/office/powerpoint/2010/main" val="3225921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pPr eaLnBrk="1" hangingPunct="1"/>
            <a:r>
              <a:rPr lang="zh-CN" altLang="en-US"/>
              <a:t>      攻读硕士期间发表论文</a:t>
            </a:r>
          </a:p>
        </p:txBody>
      </p:sp>
      <p:sp>
        <p:nvSpPr>
          <p:cNvPr id="33795" name="内容占位符 2"/>
          <p:cNvSpPr>
            <a:spLocks noGrp="1"/>
          </p:cNvSpPr>
          <p:nvPr>
            <p:ph idx="1"/>
          </p:nvPr>
        </p:nvSpPr>
        <p:spPr>
          <a:xfrm>
            <a:off x="431800" y="990600"/>
            <a:ext cx="8229600" cy="5343525"/>
          </a:xfrm>
        </p:spPr>
        <p:txBody>
          <a:bodyPr/>
          <a:lstStyle/>
          <a:p>
            <a:pPr marL="0" indent="0" algn="ctr" eaLnBrk="1" hangingPunct="1">
              <a:buFontTx/>
              <a:buNone/>
            </a:pPr>
            <a:r>
              <a:rPr lang="zh-CN" altLang="en-US" dirty="0">
                <a:solidFill>
                  <a:schemeClr val="tx1"/>
                </a:solidFill>
                <a:latin typeface="华文新魏" charset="0"/>
                <a:ea typeface="华文新魏" charset="0"/>
              </a:rPr>
              <a:t>论文</a:t>
            </a:r>
            <a:endParaRPr lang="en-US" altLang="zh-CN" dirty="0">
              <a:solidFill>
                <a:schemeClr val="tx1"/>
              </a:solidFill>
              <a:latin typeface="华文新魏" charset="0"/>
              <a:ea typeface="华文新魏" charset="0"/>
            </a:endParaRPr>
          </a:p>
          <a:p>
            <a:pPr marL="0" indent="0" algn="just">
              <a:lnSpc>
                <a:spcPct val="150000"/>
              </a:lnSpc>
            </a:pPr>
            <a:r>
              <a:rPr lang="zh-CN" altLang="en-US" sz="1800" dirty="0" smtClean="0"/>
              <a:t> </a:t>
            </a:r>
            <a:r>
              <a:rPr lang="en-US" altLang="zh-CN" sz="1800" dirty="0" smtClean="0"/>
              <a:t>《</a:t>
            </a:r>
            <a:r>
              <a:rPr lang="zh-CN" altLang="en-US" sz="1800" dirty="0" smtClean="0"/>
              <a:t>统计</a:t>
            </a:r>
            <a:r>
              <a:rPr lang="zh-CN" altLang="en-US" sz="1800" dirty="0"/>
              <a:t>方法在 </a:t>
            </a:r>
            <a:r>
              <a:rPr lang="en-US" altLang="zh-CN" sz="1800" dirty="0"/>
              <a:t>IEEE1588 </a:t>
            </a:r>
            <a:r>
              <a:rPr lang="zh-CN" altLang="en-US" sz="1800" dirty="0"/>
              <a:t>时钟同步协议中的</a:t>
            </a:r>
            <a:r>
              <a:rPr lang="zh-CN" altLang="en-US" sz="1800" dirty="0" smtClean="0"/>
              <a:t>应用：</a:t>
            </a:r>
            <a:r>
              <a:rPr lang="zh-CN" altLang="en-US" sz="1800" b="1" dirty="0" smtClean="0">
                <a:solidFill>
                  <a:schemeClr val="tx1"/>
                </a:solidFill>
                <a:latin typeface="宋体" charset="0"/>
                <a:ea typeface="宋体" charset="0"/>
                <a:cs typeface="Times New Roman" charset="0"/>
              </a:rPr>
              <a:t>化工</a:t>
            </a:r>
            <a:r>
              <a:rPr lang="zh-CN" altLang="en-US" sz="1800" b="1" dirty="0">
                <a:solidFill>
                  <a:schemeClr val="tx1"/>
                </a:solidFill>
                <a:latin typeface="宋体" charset="0"/>
                <a:ea typeface="宋体" charset="0"/>
                <a:cs typeface="Times New Roman" charset="0"/>
              </a:rPr>
              <a:t>自动化</a:t>
            </a:r>
            <a:r>
              <a:rPr lang="zh-CN" altLang="en-US" sz="1800" b="1" dirty="0" smtClean="0">
                <a:solidFill>
                  <a:schemeClr val="tx1"/>
                </a:solidFill>
                <a:latin typeface="宋体" charset="0"/>
                <a:ea typeface="宋体" charset="0"/>
                <a:cs typeface="Times New Roman" charset="0"/>
              </a:rPr>
              <a:t>仪表</a:t>
            </a:r>
            <a:r>
              <a:rPr lang="en-US" altLang="zh-CN" sz="1800" b="1" dirty="0" smtClean="0">
                <a:solidFill>
                  <a:schemeClr val="tx1"/>
                </a:solidFill>
                <a:latin typeface="宋体" charset="0"/>
                <a:ea typeface="宋体" charset="0"/>
                <a:cs typeface="Times New Roman" charset="0"/>
              </a:rPr>
              <a:t>》</a:t>
            </a:r>
            <a:r>
              <a:rPr lang="zh-CN" altLang="en-US" sz="1800" b="1" dirty="0" smtClean="0">
                <a:solidFill>
                  <a:schemeClr val="tx1"/>
                </a:solidFill>
                <a:latin typeface="宋体" charset="0"/>
                <a:ea typeface="宋体" charset="0"/>
                <a:cs typeface="Times New Roman" charset="0"/>
              </a:rPr>
              <a:t>第一作者</a:t>
            </a:r>
            <a:endParaRPr lang="en-US" altLang="zh-CN" sz="1800" b="1" dirty="0">
              <a:solidFill>
                <a:schemeClr val="tx1"/>
              </a:solidFill>
              <a:latin typeface="宋体" charset="0"/>
              <a:ea typeface="宋体" charset="0"/>
              <a:cs typeface="Times New Roman" charset="0"/>
            </a:endParaRPr>
          </a:p>
        </p:txBody>
      </p:sp>
      <p:sp>
        <p:nvSpPr>
          <p:cNvPr id="6963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宋体" charset="0"/>
              </a:defRPr>
            </a:lvl3pPr>
            <a:lvl4pPr marL="1600200" indent="-228600">
              <a:spcBef>
                <a:spcPct val="20000"/>
              </a:spcBef>
              <a:buChar char="–"/>
              <a:defRPr sz="2000">
                <a:solidFill>
                  <a:schemeClr val="tx1"/>
                </a:solidFill>
                <a:latin typeface="Arial" charset="0"/>
                <a:ea typeface="宋体" charset="0"/>
              </a:defRPr>
            </a:lvl4pPr>
            <a:lvl5pPr marL="2057400" indent="-228600">
              <a:spcBef>
                <a:spcPct val="20000"/>
              </a:spcBef>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0"/>
              </a:defRPr>
            </a:lvl9pPr>
          </a:lstStyle>
          <a:p>
            <a:pPr algn="ctr" eaLnBrk="1" hangingPunct="1">
              <a:lnSpc>
                <a:spcPct val="100000"/>
              </a:lnSpc>
              <a:spcBef>
                <a:spcPct val="0"/>
              </a:spcBef>
              <a:buSzTx/>
              <a:buFontTx/>
              <a:buNone/>
            </a:pPr>
            <a:endParaRPr lang="zh-CN" altLang="en-US" sz="2400">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a:xfrm>
            <a:off x="685800" y="1981200"/>
            <a:ext cx="7772400" cy="1470025"/>
          </a:xfrm>
        </p:spPr>
        <p:txBody>
          <a:bodyPr/>
          <a:lstStyle/>
          <a:p>
            <a:pPr eaLnBrk="1" hangingPunct="1"/>
            <a:r>
              <a:rPr lang="zh-CN" altLang="en-US" dirty="0"/>
              <a:t>谢	谢</a:t>
            </a:r>
            <a:r>
              <a:rPr lang="zh-CN" altLang="en-US" dirty="0" smtClean="0"/>
              <a:t>！</a:t>
            </a:r>
            <a:endParaRPr lang="zh-CN" altLang="en-US" dirty="0"/>
          </a:p>
        </p:txBody>
      </p:sp>
      <p:pic>
        <p:nvPicPr>
          <p:cNvPr id="3" name="Picture 2"/>
          <p:cNvPicPr>
            <a:picLocks noChangeAspect="1" noChangeArrowheads="1"/>
          </p:cNvPicPr>
          <p:nvPr/>
        </p:nvPicPr>
        <p:blipFill>
          <a:blip r:embed="rId2"/>
          <a:srcRect/>
          <a:stretch>
            <a:fillRect/>
          </a:stretch>
        </p:blipFill>
        <p:spPr bwMode="auto">
          <a:xfrm>
            <a:off x="716280" y="4038600"/>
            <a:ext cx="2073275" cy="2552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71800" y="3844854"/>
            <a:ext cx="2848679" cy="2420888"/>
          </a:xfrm>
          <a:prstGeom prst="rect">
            <a:avLst/>
          </a:prstGeom>
        </p:spPr>
      </p:pic>
      <p:sp>
        <p:nvSpPr>
          <p:cNvPr id="9218" name="标题 1"/>
          <p:cNvSpPr>
            <a:spLocks noGrp="1"/>
          </p:cNvSpPr>
          <p:nvPr>
            <p:ph type="title"/>
          </p:nvPr>
        </p:nvSpPr>
        <p:spPr/>
        <p:txBody>
          <a:bodyPr/>
          <a:lstStyle/>
          <a:p>
            <a:pPr eaLnBrk="1" hangingPunct="1"/>
            <a:r>
              <a:rPr lang="zh-CN" altLang="en-US"/>
              <a:t>工业时钟同步技术现状</a:t>
            </a:r>
          </a:p>
        </p:txBody>
      </p:sp>
      <p:sp>
        <p:nvSpPr>
          <p:cNvPr id="6" name="双大括号 5"/>
          <p:cNvSpPr/>
          <p:nvPr/>
        </p:nvSpPr>
        <p:spPr bwMode="auto">
          <a:xfrm>
            <a:off x="608494" y="1052736"/>
            <a:ext cx="5181600" cy="2716212"/>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3" name="圆角矩形 2"/>
          <p:cNvSpPr/>
          <p:nvPr/>
        </p:nvSpPr>
        <p:spPr bwMode="auto">
          <a:xfrm>
            <a:off x="1362557" y="1022573"/>
            <a:ext cx="1487487"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a:t>GPS</a:t>
            </a:r>
            <a:r>
              <a:rPr lang="zh-CN" altLang="en-US"/>
              <a:t>同步</a:t>
            </a:r>
          </a:p>
        </p:txBody>
      </p:sp>
      <p:sp>
        <p:nvSpPr>
          <p:cNvPr id="12" name="圆角矩形 11"/>
          <p:cNvSpPr/>
          <p:nvPr/>
        </p:nvSpPr>
        <p:spPr bwMode="auto">
          <a:xfrm>
            <a:off x="1362557" y="2111598"/>
            <a:ext cx="347980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包时钟</a:t>
            </a:r>
            <a:r>
              <a:rPr lang="en-US" altLang="zh-CN"/>
              <a:t>(NTP/SNTP)</a:t>
            </a:r>
            <a:r>
              <a:rPr lang="zh-CN" altLang="en-US"/>
              <a:t>同步</a:t>
            </a:r>
          </a:p>
        </p:txBody>
      </p:sp>
      <p:sp>
        <p:nvSpPr>
          <p:cNvPr id="13" name="圆角矩形 12"/>
          <p:cNvSpPr/>
          <p:nvPr/>
        </p:nvSpPr>
        <p:spPr bwMode="auto">
          <a:xfrm>
            <a:off x="1371688" y="3255757"/>
            <a:ext cx="3655211"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a:t>精确时钟</a:t>
            </a:r>
            <a:r>
              <a:rPr lang="zh-CN" altLang="en-US" dirty="0" smtClean="0"/>
              <a:t>同步</a:t>
            </a:r>
            <a:r>
              <a:rPr lang="en-US" altLang="zh-CN" dirty="0" smtClean="0"/>
              <a:t>(IEEE1588)</a:t>
            </a:r>
            <a:endParaRPr lang="zh-CN" altLang="en-US" dirty="0"/>
          </a:p>
        </p:txBody>
      </p:sp>
      <p:sp>
        <p:nvSpPr>
          <p:cNvPr id="7" name="矩形 6"/>
          <p:cNvSpPr/>
          <p:nvPr/>
        </p:nvSpPr>
        <p:spPr bwMode="auto">
          <a:xfrm>
            <a:off x="6760057" y="1046386"/>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设备价格</a:t>
            </a:r>
          </a:p>
        </p:txBody>
      </p:sp>
      <p:sp>
        <p:nvSpPr>
          <p:cNvPr id="18" name="矩形 17"/>
          <p:cNvSpPr/>
          <p:nvPr/>
        </p:nvSpPr>
        <p:spPr bwMode="auto">
          <a:xfrm>
            <a:off x="6760057" y="2090961"/>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p>
            <a:pPr algn="ctr" eaLnBrk="1" hangingPunct="1">
              <a:defRPr/>
            </a:pPr>
            <a:r>
              <a:rPr lang="zh-CN" altLang="en-US" dirty="0">
                <a:solidFill>
                  <a:schemeClr val="tx1"/>
                </a:solidFill>
              </a:rPr>
              <a:t>国防安全</a:t>
            </a:r>
          </a:p>
        </p:txBody>
      </p:sp>
      <p:sp>
        <p:nvSpPr>
          <p:cNvPr id="19" name="矩形 18"/>
          <p:cNvSpPr/>
          <p:nvPr/>
        </p:nvSpPr>
        <p:spPr bwMode="auto">
          <a:xfrm>
            <a:off x="6756882" y="3135536"/>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同步精度</a:t>
            </a:r>
          </a:p>
        </p:txBody>
      </p:sp>
      <p:pic>
        <p:nvPicPr>
          <p:cNvPr id="2" name="Picture 1"/>
          <p:cNvPicPr>
            <a:picLocks noChangeAspect="1"/>
          </p:cNvPicPr>
          <p:nvPr/>
        </p:nvPicPr>
        <p:blipFill>
          <a:blip r:embed="rId4"/>
          <a:stretch>
            <a:fillRect/>
          </a:stretch>
        </p:blipFill>
        <p:spPr>
          <a:xfrm>
            <a:off x="21744" y="3948257"/>
            <a:ext cx="3041097" cy="2023712"/>
          </a:xfrm>
          <a:prstGeom prst="rect">
            <a:avLst/>
          </a:prstGeom>
        </p:spPr>
      </p:pic>
      <p:pic>
        <p:nvPicPr>
          <p:cNvPr id="5" name="Picture 4"/>
          <p:cNvPicPr>
            <a:picLocks noChangeAspect="1"/>
          </p:cNvPicPr>
          <p:nvPr/>
        </p:nvPicPr>
        <p:blipFill>
          <a:blip r:embed="rId5"/>
          <a:stretch>
            <a:fillRect/>
          </a:stretch>
        </p:blipFill>
        <p:spPr>
          <a:xfrm>
            <a:off x="5620479" y="3948257"/>
            <a:ext cx="3389793" cy="215369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pPr eaLnBrk="1" hangingPunct="1"/>
            <a:r>
              <a:rPr lang="zh-CN" altLang="en-US" dirty="0"/>
              <a:t>精确时钟同步</a:t>
            </a:r>
            <a:r>
              <a:rPr lang="zh-CN" altLang="en-US" dirty="0" smtClean="0"/>
              <a:t>技术研究现状</a:t>
            </a:r>
            <a:endParaRPr lang="zh-CN" altLang="en-US" dirty="0"/>
          </a:p>
        </p:txBody>
      </p:sp>
      <p:sp>
        <p:nvSpPr>
          <p:cNvPr id="10" name="圆角矩形 9"/>
          <p:cNvSpPr/>
          <p:nvPr/>
        </p:nvSpPr>
        <p:spPr bwMode="auto">
          <a:xfrm>
            <a:off x="2987824" y="1196752"/>
            <a:ext cx="3291047"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a:t>时间戳精</a:t>
            </a:r>
            <a:r>
              <a:rPr lang="zh-CN" altLang="en-US" smtClean="0"/>
              <a:t>确度－协议栈</a:t>
            </a:r>
            <a:endParaRPr lang="zh-CN" altLang="en-US"/>
          </a:p>
        </p:txBody>
      </p:sp>
      <p:sp>
        <p:nvSpPr>
          <p:cNvPr id="15" name="圆角矩形 2"/>
          <p:cNvSpPr/>
          <p:nvPr/>
        </p:nvSpPr>
        <p:spPr bwMode="auto">
          <a:xfrm>
            <a:off x="3756386" y="2265996"/>
            <a:ext cx="1753922"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硬件时间戳</a:t>
            </a:r>
            <a:endParaRPr lang="zh-CN" altLang="en-US" dirty="0"/>
          </a:p>
        </p:txBody>
      </p:sp>
      <p:pic>
        <p:nvPicPr>
          <p:cNvPr id="2" name="Picture 1"/>
          <p:cNvPicPr>
            <a:picLocks noChangeAspect="1"/>
          </p:cNvPicPr>
          <p:nvPr/>
        </p:nvPicPr>
        <p:blipFill>
          <a:blip r:embed="rId3"/>
          <a:stretch>
            <a:fillRect/>
          </a:stretch>
        </p:blipFill>
        <p:spPr>
          <a:xfrm>
            <a:off x="1810654" y="3140968"/>
            <a:ext cx="5645386" cy="3076736"/>
          </a:xfrm>
          <a:prstGeom prst="rect">
            <a:avLst/>
          </a:prstGeom>
        </p:spPr>
      </p:pic>
      <p:cxnSp>
        <p:nvCxnSpPr>
          <p:cNvPr id="9" name="Straight Arrow Connector 8"/>
          <p:cNvCxnSpPr>
            <a:stCxn id="10" idx="2"/>
            <a:endCxn id="15" idx="0"/>
          </p:cNvCxnSpPr>
          <p:nvPr/>
        </p:nvCxnSpPr>
        <p:spPr bwMode="auto">
          <a:xfrm flipH="1">
            <a:off x="4633347" y="1709943"/>
            <a:ext cx="1" cy="556053"/>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9757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pPr eaLnBrk="1" hangingPunct="1"/>
            <a:r>
              <a:rPr lang="zh-CN" altLang="en-US" dirty="0"/>
              <a:t>精确时钟同步</a:t>
            </a:r>
            <a:r>
              <a:rPr lang="zh-CN" altLang="en-US" dirty="0" smtClean="0"/>
              <a:t>技术研究现状</a:t>
            </a:r>
            <a:endParaRPr lang="zh-CN" altLang="en-US" dirty="0"/>
          </a:p>
        </p:txBody>
      </p:sp>
      <p:sp>
        <p:nvSpPr>
          <p:cNvPr id="11" name="圆角矩形 10"/>
          <p:cNvSpPr/>
          <p:nvPr/>
        </p:nvSpPr>
        <p:spPr bwMode="auto">
          <a:xfrm>
            <a:off x="1331640" y="1196752"/>
            <a:ext cx="2068513" cy="51435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链路不对称性</a:t>
            </a:r>
          </a:p>
        </p:txBody>
      </p:sp>
      <p:sp>
        <p:nvSpPr>
          <p:cNvPr id="16" name="圆角矩形 2"/>
          <p:cNvSpPr/>
          <p:nvPr/>
        </p:nvSpPr>
        <p:spPr bwMode="auto">
          <a:xfrm>
            <a:off x="1488935" y="2309301"/>
            <a:ext cx="1753922" cy="921814"/>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透明时钟</a:t>
            </a:r>
            <a:r>
              <a:rPr lang="en-US" altLang="zh-CN" dirty="0" smtClean="0"/>
              <a:t>(2008</a:t>
            </a:r>
            <a:r>
              <a:rPr lang="zh-CN" altLang="en-US" dirty="0" smtClean="0"/>
              <a:t>年</a:t>
            </a:r>
            <a:r>
              <a:rPr lang="en-US" altLang="zh-CN" dirty="0" smtClean="0"/>
              <a:t>)</a:t>
            </a:r>
            <a:endParaRPr lang="zh-CN" altLang="en-US" dirty="0"/>
          </a:p>
        </p:txBody>
      </p:sp>
      <p:pic>
        <p:nvPicPr>
          <p:cNvPr id="6" name="Picture 5"/>
          <p:cNvPicPr>
            <a:picLocks noChangeAspect="1"/>
          </p:cNvPicPr>
          <p:nvPr/>
        </p:nvPicPr>
        <p:blipFill>
          <a:blip r:embed="rId3"/>
          <a:stretch>
            <a:fillRect/>
          </a:stretch>
        </p:blipFill>
        <p:spPr>
          <a:xfrm>
            <a:off x="1907704" y="4077199"/>
            <a:ext cx="5809330" cy="2182341"/>
          </a:xfrm>
          <a:prstGeom prst="rect">
            <a:avLst/>
          </a:prstGeom>
        </p:spPr>
      </p:pic>
      <p:cxnSp>
        <p:nvCxnSpPr>
          <p:cNvPr id="20" name="Straight Arrow Connector 19"/>
          <p:cNvCxnSpPr/>
          <p:nvPr/>
        </p:nvCxnSpPr>
        <p:spPr bwMode="auto">
          <a:xfrm flipH="1">
            <a:off x="2365896" y="1715694"/>
            <a:ext cx="1" cy="556053"/>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圆角矩形 2"/>
          <p:cNvSpPr/>
          <p:nvPr/>
        </p:nvSpPr>
        <p:spPr bwMode="auto">
          <a:xfrm>
            <a:off x="4067944" y="1197911"/>
            <a:ext cx="1946959"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mtClean="0"/>
              <a:t>自适应滤波</a:t>
            </a:r>
            <a:endParaRPr lang="zh-CN" altLang="en-US" dirty="0"/>
          </a:p>
        </p:txBody>
      </p:sp>
      <p:cxnSp>
        <p:nvCxnSpPr>
          <p:cNvPr id="5" name="Straight Arrow Connector 4"/>
          <p:cNvCxnSpPr>
            <a:stCxn id="11" idx="3"/>
            <a:endCxn id="12" idx="1"/>
          </p:cNvCxnSpPr>
          <p:nvPr/>
        </p:nvCxnSpPr>
        <p:spPr bwMode="auto">
          <a:xfrm>
            <a:off x="3400153" y="1453927"/>
            <a:ext cx="667791" cy="580"/>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矩形 13"/>
          <p:cNvSpPr/>
          <p:nvPr/>
        </p:nvSpPr>
        <p:spPr bwMode="auto">
          <a:xfrm>
            <a:off x="6102137" y="1246310"/>
            <a:ext cx="2951747"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无法应对网络拓扑结构变化</a:t>
            </a:r>
            <a:endParaRPr lang="zh-CN" altLang="en-US" sz="1800" dirty="0"/>
          </a:p>
        </p:txBody>
      </p:sp>
      <p:sp>
        <p:nvSpPr>
          <p:cNvPr id="18" name="圆角矩形 2"/>
          <p:cNvSpPr/>
          <p:nvPr/>
        </p:nvSpPr>
        <p:spPr bwMode="auto">
          <a:xfrm>
            <a:off x="4067944" y="2451580"/>
            <a:ext cx="2160240"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mtClean="0"/>
              <a:t>观测概率分布</a:t>
            </a:r>
            <a:endParaRPr lang="zh-CN" altLang="en-US" dirty="0"/>
          </a:p>
        </p:txBody>
      </p:sp>
      <p:cxnSp>
        <p:nvCxnSpPr>
          <p:cNvPr id="8" name="Straight Arrow Connector 7"/>
          <p:cNvCxnSpPr/>
          <p:nvPr/>
        </p:nvCxnSpPr>
        <p:spPr bwMode="auto">
          <a:xfrm>
            <a:off x="3400153" y="1711102"/>
            <a:ext cx="667791" cy="740478"/>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矩形 13"/>
          <p:cNvSpPr/>
          <p:nvPr/>
        </p:nvSpPr>
        <p:spPr bwMode="auto">
          <a:xfrm>
            <a:off x="3491881" y="3049249"/>
            <a:ext cx="5472608"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难以使用单一概率模型来描述工业环境下的报文特性</a:t>
            </a:r>
            <a:endParaRPr lang="zh-CN" altLang="en-US" sz="1800" dirty="0"/>
          </a:p>
        </p:txBody>
      </p:sp>
      <p:sp>
        <p:nvSpPr>
          <p:cNvPr id="22" name="矩形 13"/>
          <p:cNvSpPr/>
          <p:nvPr/>
        </p:nvSpPr>
        <p:spPr bwMode="auto">
          <a:xfrm>
            <a:off x="179512" y="3585153"/>
            <a:ext cx="4105909"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边界时钟的存在使其</a:t>
            </a:r>
            <a:r>
              <a:rPr lang="zh-CN" altLang="en-US" sz="1800" smtClean="0"/>
              <a:t>难以覆盖所有场景</a:t>
            </a:r>
            <a:endParaRPr lang="zh-CN" altLang="en-US" sz="1800" dirty="0"/>
          </a:p>
        </p:txBody>
      </p:sp>
    </p:spTree>
    <p:extLst>
      <p:ext uri="{BB962C8B-B14F-4D97-AF65-F5344CB8AC3E}">
        <p14:creationId xmlns:p14="http://schemas.microsoft.com/office/powerpoint/2010/main" val="17874724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双大括号 1"/>
          <p:cNvSpPr/>
          <p:nvPr/>
        </p:nvSpPr>
        <p:spPr bwMode="auto">
          <a:xfrm>
            <a:off x="5503863" y="909638"/>
            <a:ext cx="4402137" cy="1874837"/>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13315" name="标题 1"/>
          <p:cNvSpPr>
            <a:spLocks noGrp="1"/>
          </p:cNvSpPr>
          <p:nvPr>
            <p:ph type="title"/>
          </p:nvPr>
        </p:nvSpPr>
        <p:spPr/>
        <p:txBody>
          <a:bodyPr/>
          <a:lstStyle/>
          <a:p>
            <a:pPr eaLnBrk="1" hangingPunct="1"/>
            <a:r>
              <a:rPr lang="zh-CN" altLang="en-US"/>
              <a:t>本文研究内容</a:t>
            </a:r>
          </a:p>
        </p:txBody>
      </p:sp>
      <p:sp>
        <p:nvSpPr>
          <p:cNvPr id="9" name="圆角矩形 8"/>
          <p:cNvSpPr/>
          <p:nvPr/>
        </p:nvSpPr>
        <p:spPr bwMode="auto">
          <a:xfrm>
            <a:off x="582613" y="1514475"/>
            <a:ext cx="4845050" cy="51435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网络传输时延的随机性和不确定性</a:t>
            </a:r>
          </a:p>
        </p:txBody>
      </p:sp>
      <p:sp>
        <p:nvSpPr>
          <p:cNvPr id="10" name="圆角矩形 9"/>
          <p:cNvSpPr/>
          <p:nvPr/>
        </p:nvSpPr>
        <p:spPr bwMode="auto">
          <a:xfrm>
            <a:off x="604838" y="2582863"/>
            <a:ext cx="3600450"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从时钟校正控制策略优化</a:t>
            </a:r>
          </a:p>
        </p:txBody>
      </p:sp>
      <p:sp>
        <p:nvSpPr>
          <p:cNvPr id="11" name="圆角矩形 10"/>
          <p:cNvSpPr/>
          <p:nvPr/>
        </p:nvSpPr>
        <p:spPr bwMode="auto">
          <a:xfrm>
            <a:off x="604838" y="3649663"/>
            <a:ext cx="5721350"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统计方法在从时钟漂移及透明时钟的应用</a:t>
            </a:r>
          </a:p>
        </p:txBody>
      </p:sp>
      <p:sp>
        <p:nvSpPr>
          <p:cNvPr id="12" name="圆角矩形 11"/>
          <p:cNvSpPr/>
          <p:nvPr/>
        </p:nvSpPr>
        <p:spPr bwMode="auto">
          <a:xfrm>
            <a:off x="571500" y="4718050"/>
            <a:ext cx="145415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算法仿真</a:t>
            </a:r>
          </a:p>
        </p:txBody>
      </p:sp>
      <p:sp>
        <p:nvSpPr>
          <p:cNvPr id="14" name="矩形 13"/>
          <p:cNvSpPr/>
          <p:nvPr/>
        </p:nvSpPr>
        <p:spPr bwMode="auto">
          <a:xfrm>
            <a:off x="6054725" y="868363"/>
            <a:ext cx="2643188"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网络时延固有抖动</a:t>
            </a:r>
          </a:p>
        </p:txBody>
      </p:sp>
      <p:sp>
        <p:nvSpPr>
          <p:cNvPr id="15" name="矩形 14"/>
          <p:cNvSpPr/>
          <p:nvPr/>
        </p:nvSpPr>
        <p:spPr bwMode="auto">
          <a:xfrm>
            <a:off x="6054725" y="1623219"/>
            <a:ext cx="2336800"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暂时性时延突变</a:t>
            </a:r>
          </a:p>
        </p:txBody>
      </p:sp>
      <p:sp>
        <p:nvSpPr>
          <p:cNvPr id="16" name="矩形 15"/>
          <p:cNvSpPr/>
          <p:nvPr/>
        </p:nvSpPr>
        <p:spPr bwMode="auto">
          <a:xfrm>
            <a:off x="6054725" y="2378075"/>
            <a:ext cx="2336800"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持久性时延变化</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第二</a:t>
            </a:r>
            <a:r>
              <a:rPr lang="zh-CN" altLang="zh-CN" sz="2400" b="1" dirty="0" smtClean="0">
                <a:solidFill>
                  <a:schemeClr val="tx1"/>
                </a:solidFill>
                <a:latin typeface="宋体" charset="0"/>
                <a:ea typeface="宋体" charset="0"/>
              </a:rPr>
              <a:t>章</a:t>
            </a:r>
            <a:r>
              <a:rPr lang="zh-CN" altLang="en-US" sz="2400" b="1" dirty="0" smtClean="0">
                <a:solidFill>
                  <a:schemeClr val="tx1"/>
                </a:solidFill>
                <a:latin typeface="宋体" charset="0"/>
                <a:ea typeface="宋体" charset="0"/>
              </a:rPr>
              <a:t>  精确</a:t>
            </a:r>
            <a:r>
              <a:rPr lang="zh-CN" altLang="en-US" sz="2400" b="1" dirty="0">
                <a:solidFill>
                  <a:schemeClr val="tx1"/>
                </a:solidFill>
                <a:latin typeface="宋体" charset="0"/>
                <a:ea typeface="宋体" charset="0"/>
              </a:rPr>
              <a:t>时钟同步协议及时间序列样本统计方法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第三章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从时钟</a:t>
            </a:r>
            <a:r>
              <a:rPr lang="zh-CN" altLang="en-US" sz="2400" b="1" dirty="0">
                <a:solidFill>
                  <a:srgbClr val="BFBFBF"/>
                </a:solidFill>
                <a:latin typeface="宋体" charset="0"/>
                <a:ea typeface="宋体" charset="0"/>
              </a:rPr>
              <a:t>校正策略及频率补偿统计应用及仿真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dirty="0" smtClean="0">
                <a:latin typeface="Gungsuh" charset="0"/>
                <a:ea typeface="Gungsuh" charset="0"/>
                <a:cs typeface="Ebrima" charset="0"/>
              </a:rPr>
              <a:t>              </a:t>
            </a:r>
            <a:r>
              <a:rPr lang="en-US" altLang="zh-CN" dirty="0" smtClean="0">
                <a:latin typeface="Gungsuh" charset="0"/>
                <a:ea typeface="Gungsuh" charset="0"/>
                <a:cs typeface="Ebrima" charset="0"/>
              </a:rPr>
              <a:t>IEEE1588</a:t>
            </a:r>
            <a:r>
              <a:rPr lang="zh-CN" altLang="en-US" dirty="0">
                <a:cs typeface="Ebrima" charset="0"/>
              </a:rPr>
              <a:t>时钟同步</a:t>
            </a:r>
            <a:r>
              <a:rPr lang="zh-CN" altLang="en-US" dirty="0" smtClean="0">
                <a:cs typeface="Ebrima" charset="0"/>
              </a:rPr>
              <a:t>原理－时钟相位同步</a:t>
            </a:r>
            <a:endParaRPr lang="zh-CN" altLang="en-US" dirty="0">
              <a:cs typeface="Ebrima" charset="0"/>
            </a:endParaRPr>
          </a:p>
        </p:txBody>
      </p:sp>
      <p:pic>
        <p:nvPicPr>
          <p:cNvPr id="1638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 y="971550"/>
            <a:ext cx="58928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796136" y="1484784"/>
            <a:ext cx="2794000" cy="546100"/>
          </a:xfrm>
          <a:prstGeom prst="rect">
            <a:avLst/>
          </a:prstGeom>
        </p:spPr>
      </p:pic>
      <p:pic>
        <p:nvPicPr>
          <p:cNvPr id="3" name="Picture 2"/>
          <p:cNvPicPr>
            <a:picLocks noChangeAspect="1"/>
          </p:cNvPicPr>
          <p:nvPr/>
        </p:nvPicPr>
        <p:blipFill>
          <a:blip r:embed="rId5"/>
          <a:stretch>
            <a:fillRect/>
          </a:stretch>
        </p:blipFill>
        <p:spPr>
          <a:xfrm>
            <a:off x="5783436" y="2077414"/>
            <a:ext cx="2806700" cy="508000"/>
          </a:xfrm>
          <a:prstGeom prst="rect">
            <a:avLst/>
          </a:prstGeom>
        </p:spPr>
      </p:pic>
      <p:pic>
        <p:nvPicPr>
          <p:cNvPr id="7" name="Picture 6"/>
          <p:cNvPicPr>
            <a:picLocks noChangeAspect="1"/>
          </p:cNvPicPr>
          <p:nvPr/>
        </p:nvPicPr>
        <p:blipFill>
          <a:blip r:embed="rId6"/>
          <a:stretch>
            <a:fillRect/>
          </a:stretch>
        </p:blipFill>
        <p:spPr>
          <a:xfrm>
            <a:off x="5766068" y="2688601"/>
            <a:ext cx="2794000" cy="584200"/>
          </a:xfrm>
          <a:prstGeom prst="rect">
            <a:avLst/>
          </a:prstGeom>
        </p:spPr>
      </p:pic>
      <p:pic>
        <p:nvPicPr>
          <p:cNvPr id="8" name="Picture 7"/>
          <p:cNvPicPr>
            <a:picLocks noChangeAspect="1"/>
          </p:cNvPicPr>
          <p:nvPr/>
        </p:nvPicPr>
        <p:blipFill>
          <a:blip r:embed="rId7"/>
          <a:stretch>
            <a:fillRect/>
          </a:stretch>
        </p:blipFill>
        <p:spPr>
          <a:xfrm>
            <a:off x="5647618" y="3357682"/>
            <a:ext cx="3352800" cy="1727200"/>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s>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0">
          <a:blip xmlns:r="http://schemas.openxmlformats.org/officeDocument/2006/relationships" r:embed="rId1"/>
          <a:stretch>
            <a:fillRect l="-2473" t="-5682" b="-14773"/>
          </a:stretch>
        </a:blipFill>
        <a:ln>
          <a:headEnd type="none" w="med" len="med"/>
          <a:tailEnd type="none" w="med" len="med"/>
        </a:ln>
        <a:extLst/>
      </a:spPr>
      <a:bodyPr/>
      <a:lstStyle>
        <a:defPPr>
          <a:defRPr>
            <a:noFill/>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lnDef>
    <a:txDef>
      <a:spPr>
        <a:blipFill rotWithShape="0">
          <a:blip xmlns:r="http://schemas.openxmlformats.org/officeDocument/2006/relationships" r:embed="rId2"/>
          <a:stretch>
            <a:fillRect b="-9877"/>
          </a:stretch>
        </a:blipFill>
      </a:spPr>
      <a:bodyPr/>
      <a:lstStyle>
        <a:defPPr>
          <a:defRPr>
            <a:noFill/>
          </a:defRPr>
        </a:defPPr>
      </a:lstStyle>
    </a:tx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答辩" id="{DD8A7B5E-B050-7448-99C7-07441FA1376A}" vid="{15737CEA-1C7A-3848-947B-B2BFD9C3BE5C}"/>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答辩</Template>
  <TotalTime>308</TotalTime>
  <Words>2312</Words>
  <Application>Microsoft Macintosh PowerPoint</Application>
  <PresentationFormat>On-screen Show (4:3)</PresentationFormat>
  <Paragraphs>255</Paragraphs>
  <Slides>35</Slides>
  <Notes>28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35</vt:i4>
      </vt:variant>
    </vt:vector>
  </HeadingPairs>
  <TitlesOfParts>
    <vt:vector size="48" baseType="lpstr">
      <vt:lpstr>AdobeSongStd-Light-Identity-H</vt:lpstr>
      <vt:lpstr>Arial</vt:lpstr>
      <vt:lpstr>Cambria Math</vt:lpstr>
      <vt:lpstr>CMMI12</vt:lpstr>
      <vt:lpstr>CMR12</vt:lpstr>
      <vt:lpstr>Ebrima</vt:lpstr>
      <vt:lpstr>Gungsuh</vt:lpstr>
      <vt:lpstr>TeXGyreTermes-Regular-Identity-H</vt:lpstr>
      <vt:lpstr>Times New Roman</vt:lpstr>
      <vt:lpstr>华文新魏</vt:lpstr>
      <vt:lpstr>宋体</vt:lpstr>
      <vt:lpstr>黑体</vt:lpstr>
      <vt:lpstr>1_自定义设计方案</vt:lpstr>
      <vt:lpstr>基于IEEE1588的时钟同步精度研究</vt:lpstr>
      <vt:lpstr>论文结构</vt:lpstr>
      <vt:lpstr>论文结构</vt:lpstr>
      <vt:lpstr>工业时钟同步技术现状</vt:lpstr>
      <vt:lpstr>精确时钟同步技术研究现状</vt:lpstr>
      <vt:lpstr>精确时钟同步技术研究现状</vt:lpstr>
      <vt:lpstr>本文研究内容</vt:lpstr>
      <vt:lpstr>论文结构</vt:lpstr>
      <vt:lpstr>              IEEE1588时钟同步原理－时钟相位同步</vt:lpstr>
      <vt:lpstr>              IEEE1588时钟同步原理－时钟频率同步</vt:lpstr>
      <vt:lpstr>同步精度影响因素</vt:lpstr>
      <vt:lpstr>同步精度影响因素</vt:lpstr>
      <vt:lpstr>论文结构</vt:lpstr>
      <vt:lpstr>链路延时数学模型</vt:lpstr>
      <vt:lpstr>排队堵塞T_queue</vt:lpstr>
      <vt:lpstr>纯粹链路延时T_pure</vt:lpstr>
      <vt:lpstr>固有时延抖动优化</vt:lpstr>
      <vt:lpstr>暂时性时延变化—动态阈值法</vt:lpstr>
      <vt:lpstr>                持久性时延变化—滑动时间窗实时检测</vt:lpstr>
      <vt:lpstr>链路延时综合规避处理</vt:lpstr>
      <vt:lpstr>论文结构</vt:lpstr>
      <vt:lpstr>通用时钟伺服系统</vt:lpstr>
      <vt:lpstr>突变噪声</vt:lpstr>
      <vt:lpstr>时钟伺服系统结构</vt:lpstr>
      <vt:lpstr>从时钟频率漂移优化</vt:lpstr>
      <vt:lpstr>统计方法在透明时钟的应用</vt:lpstr>
      <vt:lpstr>        基于stateflow的时钟同步仿真系统</vt:lpstr>
      <vt:lpstr>固有延时算法仿真结果</vt:lpstr>
      <vt:lpstr>         暂时性时延突变动态阈值法仿真结果</vt:lpstr>
      <vt:lpstr>       持久性时延变化实时检测仿真结果</vt:lpstr>
      <vt:lpstr>从时钟频率补偿仿真结果</vt:lpstr>
      <vt:lpstr>论文结构</vt:lpstr>
      <vt:lpstr>总结与展望</vt:lpstr>
      <vt:lpstr>      攻读硕士期间发表论文</vt:lpstr>
      <vt:lpstr>谢 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基于IEEE1588的时钟同步精度研究</dc:title>
  <dc:creator>Microsoft Office User</dc:creator>
  <cp:lastModifiedBy>Microsoft Office User</cp:lastModifiedBy>
  <cp:revision>25</cp:revision>
  <cp:lastPrinted>1601-01-01T00:00:00Z</cp:lastPrinted>
  <dcterms:created xsi:type="dcterms:W3CDTF">2016-05-22T13:28:04Z</dcterms:created>
  <dcterms:modified xsi:type="dcterms:W3CDTF">2016-06-01T00:18:39Z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